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8" r:id="rId2"/>
  </p:sldMasterIdLst>
  <p:notesMasterIdLst>
    <p:notesMasterId r:id="rId10"/>
  </p:notesMasterIdLst>
  <p:handoutMasterIdLst>
    <p:handoutMasterId r:id="rId11"/>
  </p:handoutMasterIdLst>
  <p:sldIdLst>
    <p:sldId id="335" r:id="rId3"/>
    <p:sldId id="377" r:id="rId4"/>
    <p:sldId id="375" r:id="rId5"/>
    <p:sldId id="386" r:id="rId6"/>
    <p:sldId id="387" r:id="rId7"/>
    <p:sldId id="367" r:id="rId8"/>
    <p:sldId id="388" r:id="rId9"/>
  </p:sldIdLst>
  <p:sldSz cx="9144000" cy="6858000" type="overhead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 Johnson Company" initials="JCO" lastIdx="2" clrIdx="0"/>
  <p:cmAuthor id="1" name="Wesley Rosenfeld" initials="WR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3F9"/>
    <a:srgbClr val="77933C"/>
    <a:srgbClr val="09467D"/>
    <a:srgbClr val="99B732"/>
    <a:srgbClr val="083D6E"/>
    <a:srgbClr val="99B73B"/>
    <a:srgbClr val="B1BA38"/>
    <a:srgbClr val="A5CE1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4660" autoAdjust="0"/>
  </p:normalViewPr>
  <p:slideViewPr>
    <p:cSldViewPr>
      <p:cViewPr>
        <p:scale>
          <a:sx n="120" d="100"/>
          <a:sy n="120" d="100"/>
        </p:scale>
        <p:origin x="-137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322ACC9-0F21-412A-99FD-20F4220A7B7D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FEB5633-91E7-476B-BF8F-20212999F3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48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94510C6-3974-44F8-A961-F5C6CD0982A8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F9E475C-7583-4517-AA37-463EB54E6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75C-7583-4517-AA37-463EB54E649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600" y="685800"/>
            <a:ext cx="7772400" cy="1828800"/>
          </a:xfrm>
          <a:noFill/>
        </p:spPr>
        <p:txBody>
          <a:bodyPr>
            <a:normAutofit/>
          </a:bodyPr>
          <a:lstStyle>
            <a:lvl1pPr>
              <a:defRPr sz="4800" b="1" cap="small" baseline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st="38100" dir="2700000" algn="tl" rotWithShape="0">
                    <a:schemeClr val="accent5">
                      <a:lumMod val="50000"/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400" y="2743200"/>
            <a:ext cx="6400800" cy="1295400"/>
          </a:xfr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096000" y="5436921"/>
            <a:ext cx="2750466" cy="1075455"/>
            <a:chOff x="5787420" y="5437754"/>
            <a:chExt cx="3114162" cy="119499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420" y="5441105"/>
              <a:ext cx="1988780" cy="119164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330" y="5437754"/>
              <a:ext cx="915252" cy="119164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854950" y="5499100"/>
              <a:ext cx="0" cy="1087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5492130"/>
            <a:ext cx="3493990" cy="102024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0052"/>
            <a:ext cx="7772400" cy="1470025"/>
          </a:xfrm>
        </p:spPr>
        <p:txBody>
          <a:bodyPr>
            <a:noAutofit/>
          </a:bodyPr>
          <a:lstStyle>
            <a:lvl1pPr algn="l">
              <a:defRPr sz="3600" b="1" i="0">
                <a:solidFill>
                  <a:schemeClr val="accent3">
                    <a:lumMod val="75000"/>
                  </a:schemeClr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83399"/>
            <a:ext cx="7772400" cy="10350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4732338"/>
            <a:ext cx="7772400" cy="1624012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89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57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2200" y="4800600"/>
            <a:ext cx="29718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66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194F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1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851"/>
            <a:ext cx="4038600" cy="4641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851"/>
            <a:ext cx="4038600" cy="4641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9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2755"/>
            <a:ext cx="4040188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29"/>
            <a:ext cx="4040188" cy="4068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82755"/>
            <a:ext cx="4041775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4F8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57429"/>
            <a:ext cx="4041775" cy="4068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6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6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7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 b="0" i="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 b="0" baseline="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Clr>
                <a:schemeClr val="accent5">
                  <a:lumMod val="50000"/>
                </a:schemeClr>
              </a:buClr>
              <a:defRPr b="0" baseline="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 b="0" baseline="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 b="0" baseline="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 b="0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92" y="5937118"/>
            <a:ext cx="646008" cy="8410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0957"/>
            <a:ext cx="857250" cy="92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37118"/>
            <a:ext cx="646008" cy="84109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10016"/>
            <a:ext cx="2039670" cy="59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Clr>
                <a:schemeClr val="accent5">
                  <a:lumMod val="50000"/>
                </a:schemeClr>
              </a:buCl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Clr>
                <a:schemeClr val="accent5">
                  <a:lumMod val="50000"/>
                </a:schemeClr>
              </a:buCl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37118"/>
            <a:ext cx="646008" cy="84109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10016"/>
            <a:ext cx="2039670" cy="59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37118"/>
            <a:ext cx="646008" cy="84109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8819"/>
            <a:ext cx="857250" cy="92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37118"/>
            <a:ext cx="646008" cy="84109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58328"/>
            <a:ext cx="857250" cy="92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37118"/>
            <a:ext cx="646008" cy="84109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34642"/>
            <a:ext cx="857250" cy="92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="0" dirty="0" smtClean="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lang="en-US" b="0" dirty="0" smtClean="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lang="en-US" b="0" dirty="0" smtClean="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lang="en-US" b="0" dirty="0" smtClean="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lang="en-US" b="0" dirty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80045"/>
            <a:ext cx="609600" cy="761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37118"/>
            <a:ext cx="646008" cy="84109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80045"/>
            <a:ext cx="609600" cy="761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37118"/>
            <a:ext cx="646008" cy="84109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2" y="6400801"/>
            <a:ext cx="3922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0" dirty="0" smtClean="0">
                <a:solidFill>
                  <a:schemeClr val="bg1"/>
                </a:solidFill>
                <a:latin typeface="Arial" pitchFamily="34" charset="0"/>
              </a:rPr>
              <a:t>ENVIRONMENTAL SCIENCE AND ENGINEERING SOLUTIONS</a:t>
            </a:r>
            <a:endParaRPr lang="en-US" sz="1000" b="1" baseline="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•"/>
        <a:defRPr sz="32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–"/>
        <a:defRPr sz="28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•"/>
        <a:defRPr sz="2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–"/>
        <a:defRPr sz="20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»"/>
        <a:defRPr sz="20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8722" y="0"/>
            <a:ext cx="34395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39260"/>
            <a:ext cx="8229599" cy="1039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852"/>
            <a:ext cx="8229600" cy="464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6749890"/>
            <a:ext cx="9144001" cy="108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0"/>
            <a:ext cx="3439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672" y="6190377"/>
            <a:ext cx="1272174" cy="49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50" y="5761677"/>
            <a:ext cx="2212597" cy="11404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6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accent3">
              <a:lumMod val="75000"/>
            </a:schemeClr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7772400" cy="1828800"/>
          </a:xfrm>
        </p:spPr>
        <p:txBody>
          <a:bodyPr>
            <a:noAutofit/>
          </a:bodyPr>
          <a:lstStyle/>
          <a:p>
            <a:r>
              <a:rPr lang="en-US" sz="3600" dirty="0">
                <a:effectLst/>
                <a:latin typeface="Gill Sans MT" panose="020B0502020104020203" pitchFamily="34" charset="0"/>
              </a:rPr>
              <a:t>  </a:t>
            </a:r>
            <a:r>
              <a:rPr lang="en-US" sz="3600" dirty="0" smtClean="0">
                <a:effectLst/>
                <a:latin typeface="Gill Sans MT" panose="020B0502020104020203" pitchFamily="34" charset="0"/>
              </a:rPr>
              <a:t/>
            </a:r>
            <a:br>
              <a:rPr lang="en-US" sz="3600" dirty="0" smtClean="0">
                <a:effectLst/>
                <a:latin typeface="Gill Sans MT" panose="020B0502020104020203" pitchFamily="34" charset="0"/>
              </a:rPr>
            </a:br>
            <a:r>
              <a:rPr lang="en-US" sz="3600" dirty="0" smtClean="0">
                <a:effectLst/>
                <a:latin typeface="Gill Sans MT" panose="020B0502020104020203" pitchFamily="34" charset="0"/>
              </a:rPr>
              <a:t/>
            </a:r>
            <a:br>
              <a:rPr lang="en-US" sz="3600" dirty="0" smtClean="0">
                <a:effectLst/>
                <a:latin typeface="Gill Sans MT" panose="020B0502020104020203" pitchFamily="34" charset="0"/>
              </a:rPr>
            </a:br>
            <a:r>
              <a:rPr lang="en-US" sz="3600" dirty="0" smtClean="0">
                <a:effectLst/>
                <a:latin typeface="Gill Sans MT" panose="020B0502020104020203" pitchFamily="34" charset="0"/>
              </a:rPr>
              <a:t>Anacostia River Sites </a:t>
            </a:r>
            <a:br>
              <a:rPr lang="en-US" sz="3600" dirty="0" smtClean="0">
                <a:effectLst/>
                <a:latin typeface="Gill Sans MT" panose="020B0502020104020203" pitchFamily="34" charset="0"/>
              </a:rPr>
            </a:br>
            <a:r>
              <a:rPr lang="en-US" sz="3600" dirty="0" smtClean="0">
                <a:effectLst/>
                <a:latin typeface="Gill Sans MT" panose="020B0502020104020203" pitchFamily="34" charset="0"/>
              </a:rPr>
              <a:t/>
            </a:r>
            <a:br>
              <a:rPr lang="en-US" sz="3600" dirty="0" smtClean="0">
                <a:effectLst/>
                <a:latin typeface="Gill Sans MT" panose="020B0502020104020203" pitchFamily="34" charset="0"/>
              </a:rPr>
            </a:br>
            <a:r>
              <a:rPr lang="en-US" sz="3600" dirty="0" smtClean="0">
                <a:effectLst/>
                <a:latin typeface="Gill Sans MT" panose="020B0502020104020203" pitchFamily="34" charset="0"/>
              </a:rPr>
              <a:t> </a:t>
            </a:r>
            <a:endParaRPr lang="en-US" sz="3600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43200"/>
            <a:ext cx="7010400" cy="1676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Leadership Council for a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Cleaner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Anacostia River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September 14, 2017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Sites along </a:t>
            </a:r>
            <a:r>
              <a:rPr lang="en-US" sz="3600" dirty="0">
                <a:latin typeface="Gill Sans MT" panose="020B0502020104020203" pitchFamily="34" charset="0"/>
              </a:rPr>
              <a:t>the Anacostia River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>
                <a:latin typeface="Gill Sans MT" panose="020B0502020104020203" pitchFamily="34" charset="0"/>
              </a:rPr>
              <a:t>Anacostia River Sediment Project</a:t>
            </a:r>
          </a:p>
          <a:p>
            <a:r>
              <a:rPr lang="en-US" sz="3500" dirty="0">
                <a:latin typeface="Gill Sans MT" panose="020B0502020104020203" pitchFamily="34" charset="0"/>
              </a:rPr>
              <a:t>Kenilworth Landfill</a:t>
            </a:r>
          </a:p>
          <a:p>
            <a:r>
              <a:rPr lang="en-US" sz="3500" dirty="0" smtClean="0">
                <a:latin typeface="Gill Sans MT" panose="020B0502020104020203" pitchFamily="34" charset="0"/>
              </a:rPr>
              <a:t>Pepco</a:t>
            </a:r>
          </a:p>
          <a:p>
            <a:r>
              <a:rPr lang="en-US" sz="3500" dirty="0" smtClean="0">
                <a:latin typeface="Gill Sans MT" panose="020B0502020104020203" pitchFamily="34" charset="0"/>
              </a:rPr>
              <a:t>Washington </a:t>
            </a:r>
            <a:r>
              <a:rPr lang="en-US" sz="3500" dirty="0">
                <a:latin typeface="Gill Sans MT" panose="020B0502020104020203" pitchFamily="34" charset="0"/>
              </a:rPr>
              <a:t>Gas</a:t>
            </a:r>
          </a:p>
          <a:p>
            <a:r>
              <a:rPr lang="en-US" sz="3500" dirty="0">
                <a:latin typeface="Gill Sans MT" panose="020B0502020104020203" pitchFamily="34" charset="0"/>
              </a:rPr>
              <a:t>Washington Navy </a:t>
            </a:r>
            <a:r>
              <a:rPr lang="en-US" sz="3500" dirty="0" smtClean="0">
                <a:latin typeface="Gill Sans MT" panose="020B0502020104020203" pitchFamily="34" charset="0"/>
              </a:rPr>
              <a:t>Yard</a:t>
            </a:r>
          </a:p>
          <a:p>
            <a:r>
              <a:rPr lang="en-US" sz="3500" dirty="0" smtClean="0">
                <a:latin typeface="Gill Sans MT" panose="020B0502020104020203" pitchFamily="34" charset="0"/>
              </a:rPr>
              <a:t>Joint Base Anacostia Boiling (JBAB)</a:t>
            </a:r>
            <a:endParaRPr lang="en-US" sz="3500" dirty="0" smtClean="0">
              <a:latin typeface="Gill Sans MT" panose="020B0502020104020203" pitchFamily="34" charset="0"/>
            </a:endParaRPr>
          </a:p>
          <a:p>
            <a:r>
              <a:rPr lang="en-US" sz="3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Poplar </a:t>
            </a:r>
            <a:r>
              <a:rPr lang="en-US" sz="3000" dirty="0">
                <a:solidFill>
                  <a:schemeClr val="tx1"/>
                </a:solidFill>
                <a:latin typeface="Gill Sans MT" panose="020B0502020104020203" pitchFamily="34" charset="0"/>
              </a:rPr>
              <a:t>Point</a:t>
            </a:r>
          </a:p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CSX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Transportation</a:t>
            </a:r>
          </a:p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Southeast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Federal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Center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Combined Sewer Overflows (DC Water)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3810000" cy="3352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Gill Sans MT" panose="020B0502020104020203" pitchFamily="34" charset="0"/>
              </a:rPr>
              <a:t>Sites </a:t>
            </a:r>
            <a:r>
              <a:rPr lang="en-US" sz="3200" dirty="0">
                <a:latin typeface="Gill Sans MT" panose="020B0502020104020203" pitchFamily="34" charset="0"/>
              </a:rPr>
              <a:t>along the Anacostia River</a:t>
            </a: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4663" r="4685" b="20533"/>
          <a:stretch/>
        </p:blipFill>
        <p:spPr>
          <a:xfrm>
            <a:off x="4495800" y="0"/>
            <a:ext cx="4648201" cy="59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Active Site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305800" cy="4906964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b="1" dirty="0"/>
              <a:t>Kenilworth </a:t>
            </a:r>
            <a:r>
              <a:rPr lang="en-US" sz="2400" b="1" dirty="0" smtClean="0"/>
              <a:t>Park Landfill (130 acres) </a:t>
            </a:r>
            <a:r>
              <a:rPr lang="en-US" sz="2400" dirty="0" smtClean="0"/>
              <a:t>– NPS lead. OU-1 Landfill. OU-2 GW</a:t>
            </a:r>
          </a:p>
          <a:p>
            <a:pPr marL="57150" indent="0">
              <a:buNone/>
            </a:pPr>
            <a:r>
              <a:rPr lang="en-US" sz="2400" b="1" dirty="0" smtClean="0"/>
              <a:t>PEPCO </a:t>
            </a:r>
            <a:r>
              <a:rPr lang="en-US" sz="2400" b="1" dirty="0"/>
              <a:t>Benning </a:t>
            </a:r>
            <a:r>
              <a:rPr lang="en-US" sz="2400" b="1" dirty="0" smtClean="0"/>
              <a:t>Road (77 acres) </a:t>
            </a:r>
            <a:r>
              <a:rPr lang="en-US" sz="2400" dirty="0" smtClean="0"/>
              <a:t>– DOEE lead. </a:t>
            </a:r>
            <a:r>
              <a:rPr lang="en-US" sz="2400" dirty="0"/>
              <a:t>Draft RI </a:t>
            </a:r>
            <a:r>
              <a:rPr lang="en-US" sz="2400" dirty="0" smtClean="0"/>
              <a:t>2016, additional sampling 2017</a:t>
            </a:r>
          </a:p>
          <a:p>
            <a:pPr marL="0" indent="0">
              <a:buNone/>
            </a:pPr>
            <a:r>
              <a:rPr lang="en-US" sz="2400" b="1" dirty="0"/>
              <a:t>Washington Gas </a:t>
            </a:r>
            <a:r>
              <a:rPr lang="en-US" sz="2400" b="1" dirty="0" smtClean="0"/>
              <a:t>Site (18 acres) </a:t>
            </a:r>
            <a:r>
              <a:rPr lang="en-US" sz="2400" dirty="0" smtClean="0"/>
              <a:t>– NPS lead. OU-1 Soil: remedial action </a:t>
            </a:r>
            <a:r>
              <a:rPr lang="en-US" sz="2400" dirty="0" smtClean="0"/>
              <a:t>remove </a:t>
            </a:r>
            <a:r>
              <a:rPr lang="en-US" sz="2400" dirty="0"/>
              <a:t>top </a:t>
            </a:r>
            <a:r>
              <a:rPr lang="en-US" sz="2400" dirty="0" smtClean="0"/>
              <a:t>3’ </a:t>
            </a:r>
            <a:r>
              <a:rPr lang="en-US" sz="2400" dirty="0" smtClean="0"/>
              <a:t>soil July </a:t>
            </a:r>
            <a:r>
              <a:rPr lang="en-US" sz="2400" dirty="0" smtClean="0"/>
              <a:t>2015. OU-2 GW: field investigations December 2015–Summer 2017</a:t>
            </a:r>
          </a:p>
          <a:p>
            <a:pPr marL="0" indent="0">
              <a:buNone/>
            </a:pPr>
            <a:r>
              <a:rPr lang="en-US" sz="2400" b="1" dirty="0"/>
              <a:t>Washington Navy Yard Superfund </a:t>
            </a:r>
            <a:r>
              <a:rPr lang="en-US" sz="2400" b="1" dirty="0" smtClean="0"/>
              <a:t>Site (63 acres) </a:t>
            </a:r>
            <a:r>
              <a:rPr lang="en-US" sz="2400" dirty="0" smtClean="0"/>
              <a:t>– EPA lead. Multiple </a:t>
            </a:r>
            <a:r>
              <a:rPr lang="en-US" sz="2400" dirty="0"/>
              <a:t>removal actions </a:t>
            </a:r>
            <a:r>
              <a:rPr lang="en-US" sz="2400" dirty="0" smtClean="0"/>
              <a:t>1996-2008.  OU-1 GW: FS underway. OU-2 Near Shore Sediments: additional sampling March </a:t>
            </a:r>
            <a:r>
              <a:rPr lang="en-US" sz="2400" dirty="0" smtClean="0"/>
              <a:t>2016</a:t>
            </a:r>
          </a:p>
          <a:p>
            <a:pPr marL="0" indent="0">
              <a:buNone/>
            </a:pPr>
            <a:r>
              <a:rPr lang="en-US" sz="2400" b="1" dirty="0"/>
              <a:t>JBAB (1,018 acres)</a:t>
            </a:r>
            <a:r>
              <a:rPr lang="en-US" sz="2400" dirty="0"/>
              <a:t> –  NAVAC (Navy) lead.  IRP/ERP since 80’s.  Two OUs to address base-wide impacts to GW and river. 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8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8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800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b="1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Inactive Site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Poplar Point (110 acres)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NPS lead.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Special Use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Authorization (Access Agreement) under review, once resolved, site becomes “Active”. RI to be conducted by Tetra Tech on behalf of the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District 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CSX Transportation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(40 acres)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DOEE lead. Landside corrective action 2015, GW monitoring ongoing</a:t>
            </a:r>
          </a:p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Federal Center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(55 acres)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GSA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lead. Statement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 Basis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2015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Many Sites will Select Remedies in Near Future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Gill Sans MT" panose="020B0502020104020203" pitchFamily="34" charset="0"/>
              </a:rPr>
              <a:t>Anacostia River Sediment Project: ROD June 2018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Kenilworth Park Landfill: ROD (OU-1, OU-2 combined) September 2018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Washington Navy Yard: OU-1 ROD September 2018, OU-2 ROD October 2018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DC Water CSOs:  ART online March 2018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Washington Gas: ROD 2020</a:t>
            </a:r>
            <a:endParaRPr lang="en-US" sz="3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Site Document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ARSP: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doee.dc.gov/anacostiasediment</a:t>
            </a:r>
          </a:p>
          <a:p>
            <a:r>
              <a:rPr lang="en-US" sz="2800" dirty="0"/>
              <a:t>PEPCO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www.benningservicecenter.com</a:t>
            </a:r>
          </a:p>
          <a:p>
            <a:r>
              <a:rPr lang="en-US" sz="2800" dirty="0"/>
              <a:t>Kenilworth Landfill: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www.nps.gov/nace/learn/management/kplsh.htm</a:t>
            </a:r>
          </a:p>
          <a:p>
            <a:r>
              <a:rPr lang="en-US" sz="2800" dirty="0" smtClean="0"/>
              <a:t>Washington Gas</a:t>
            </a:r>
            <a:r>
              <a:rPr lang="en-US" sz="2800" dirty="0"/>
              <a:t>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www.nps.gov/nace/learn/management/wgsite.htm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2800" dirty="0" smtClean="0"/>
              <a:t>Washington Navy Yard: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SE Library, 403 7</a:t>
            </a:r>
            <a:r>
              <a:rPr lang="en-US" sz="2800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Street SE  (on disc)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CO PowerPoint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hio_EGMSMeeting_2013Apr11">
  <a:themeElements>
    <a:clrScheme name="USAID KM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JCO PowerPoint Template</Template>
  <TotalTime>4161</TotalTime>
  <Words>349</Words>
  <Application>Microsoft Office PowerPoint</Application>
  <PresentationFormat>Overhead</PresentationFormat>
  <Paragraphs>53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JCO PowerPoint Template</vt:lpstr>
      <vt:lpstr>Ohio_EGMSMeeting_2013Apr11</vt:lpstr>
      <vt:lpstr>    Anacostia River Sites    </vt:lpstr>
      <vt:lpstr>Sites along the Anacostia River</vt:lpstr>
      <vt:lpstr>Sites along the Anacostia River</vt:lpstr>
      <vt:lpstr>Active Site Summary</vt:lpstr>
      <vt:lpstr>Inactive Site Summary</vt:lpstr>
      <vt:lpstr>Many Sites will Select Remedies in Near Future</vt:lpstr>
      <vt:lpstr>Active Site Document Access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Kozuskanich</dc:creator>
  <cp:lastModifiedBy>ServUS</cp:lastModifiedBy>
  <cp:revision>271</cp:revision>
  <cp:lastPrinted>2017-09-13T20:39:48Z</cp:lastPrinted>
  <dcterms:created xsi:type="dcterms:W3CDTF">2016-11-03T18:46:18Z</dcterms:created>
  <dcterms:modified xsi:type="dcterms:W3CDTF">2017-09-13T20:42:48Z</dcterms:modified>
</cp:coreProperties>
</file>