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13" r:id="rId3"/>
    <p:sldId id="262" r:id="rId4"/>
    <p:sldId id="289" r:id="rId5"/>
    <p:sldId id="264" r:id="rId6"/>
    <p:sldId id="296" r:id="rId7"/>
    <p:sldId id="320" r:id="rId8"/>
    <p:sldId id="321" r:id="rId9"/>
    <p:sldId id="322" r:id="rId10"/>
    <p:sldId id="318" r:id="rId11"/>
    <p:sldId id="319" r:id="rId12"/>
    <p:sldId id="315" r:id="rId13"/>
    <p:sldId id="316" r:id="rId14"/>
    <p:sldId id="317" r:id="rId15"/>
    <p:sldId id="32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al Ghosh" initials="UG" lastIdx="0" clrIdx="0">
    <p:extLst>
      <p:ext uri="{19B8F6BF-5375-455C-9EA6-DF929625EA0E}">
        <p15:presenceInfo xmlns:p15="http://schemas.microsoft.com/office/powerpoint/2012/main" userId="Upal Gho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2AE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52405542880823"/>
          <c:y val="2.4858116844951223E-2"/>
          <c:w val="0.75116064882489286"/>
          <c:h val="0.93822828259080759"/>
        </c:manualLayout>
      </c:layout>
      <c:scatterChart>
        <c:scatterStyle val="lineMarker"/>
        <c:varyColors val="0"/>
        <c:ser>
          <c:idx val="8"/>
          <c:order val="0"/>
          <c:tx>
            <c:strRef>
              <c:f>'prediction Kpl mayer'!$AW$3</c:f>
              <c:strCache>
                <c:ptCount val="1"/>
                <c:pt idx="0">
                  <c:v>Cpred=10*Cobs</c:v>
                </c:pt>
              </c:strCache>
            </c:strRef>
          </c:tx>
          <c:spPr>
            <a:ln w="25400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'prediction Kpl mayer'!$AY$6:$AY$12</c:f>
              <c:numCache>
                <c:formatCode>General</c:formatCode>
                <c:ptCount val="7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  <c:pt idx="5">
                  <c:v>1000</c:v>
                </c:pt>
                <c:pt idx="6">
                  <c:v>10000</c:v>
                </c:pt>
              </c:numCache>
            </c:numRef>
          </c:xVal>
          <c:yVal>
            <c:numRef>
              <c:f>'prediction Kpl mayer'!$AW$6:$AW$12</c:f>
              <c:numCache>
                <c:formatCode>General</c:formatCode>
                <c:ptCount val="7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  <c:pt idx="4">
                  <c:v>1000</c:v>
                </c:pt>
                <c:pt idx="5">
                  <c:v>10000</c:v>
                </c:pt>
                <c:pt idx="6">
                  <c:v>100000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F7-49C7-970C-0696035A98B3}"/>
            </c:ext>
          </c:extLst>
        </c:ser>
        <c:ser>
          <c:idx val="1"/>
          <c:order val="1"/>
          <c:tx>
            <c:strRef>
              <c:f>'prediction Kpl mayer'!$AX$3</c:f>
              <c:strCache>
                <c:ptCount val="1"/>
                <c:pt idx="0">
                  <c:v>Cpred=2*Cobs</c:v>
                </c:pt>
              </c:strCache>
            </c:strRef>
          </c:tx>
          <c:spPr>
            <a:ln w="254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'prediction Kpl mayer'!$AY$6:$AY$12</c:f>
              <c:numCache>
                <c:formatCode>General</c:formatCode>
                <c:ptCount val="7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  <c:pt idx="5">
                  <c:v>1000</c:v>
                </c:pt>
                <c:pt idx="6">
                  <c:v>10000</c:v>
                </c:pt>
              </c:numCache>
            </c:numRef>
          </c:xVal>
          <c:yVal>
            <c:numRef>
              <c:f>'prediction Kpl mayer'!$AX$6:$AX$12</c:f>
              <c:numCache>
                <c:formatCode>General</c:formatCode>
                <c:ptCount val="7"/>
                <c:pt idx="0">
                  <c:v>0.02</c:v>
                </c:pt>
                <c:pt idx="1">
                  <c:v>0.2</c:v>
                </c:pt>
                <c:pt idx="2">
                  <c:v>2</c:v>
                </c:pt>
                <c:pt idx="3">
                  <c:v>20</c:v>
                </c:pt>
                <c:pt idx="4">
                  <c:v>200</c:v>
                </c:pt>
                <c:pt idx="5">
                  <c:v>2000</c:v>
                </c:pt>
                <c:pt idx="6">
                  <c:v>20000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F7-49C7-970C-0696035A98B3}"/>
            </c:ext>
          </c:extLst>
        </c:ser>
        <c:ser>
          <c:idx val="7"/>
          <c:order val="2"/>
          <c:tx>
            <c:strRef>
              <c:f>'prediction Kpl mayer'!$AY$3</c:f>
              <c:strCache>
                <c:ptCount val="1"/>
                <c:pt idx="0">
                  <c:v>Cpred= Cobs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'prediction Kpl mayer'!$AY$6:$AY$12</c:f>
              <c:numCache>
                <c:formatCode>General</c:formatCode>
                <c:ptCount val="7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  <c:pt idx="5">
                  <c:v>1000</c:v>
                </c:pt>
                <c:pt idx="6">
                  <c:v>10000</c:v>
                </c:pt>
              </c:numCache>
            </c:numRef>
          </c:xVal>
          <c:yVal>
            <c:numRef>
              <c:f>'prediction Kpl mayer'!$AY$6:$AY$12</c:f>
              <c:numCache>
                <c:formatCode>General</c:formatCode>
                <c:ptCount val="7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  <c:pt idx="5">
                  <c:v>1000</c:v>
                </c:pt>
                <c:pt idx="6">
                  <c:v>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AF7-49C7-970C-0696035A98B3}"/>
            </c:ext>
          </c:extLst>
        </c:ser>
        <c:ser>
          <c:idx val="2"/>
          <c:order val="3"/>
          <c:tx>
            <c:strRef>
              <c:f>'prediction Kpl mayer'!$AZ$3</c:f>
              <c:strCache>
                <c:ptCount val="1"/>
                <c:pt idx="0">
                  <c:v>Cpred=0.5*Cobs</c:v>
                </c:pt>
              </c:strCache>
            </c:strRef>
          </c:tx>
          <c:spPr>
            <a:ln w="254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'prediction Kpl mayer'!$AY$6:$AY$12</c:f>
              <c:numCache>
                <c:formatCode>General</c:formatCode>
                <c:ptCount val="7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  <c:pt idx="5">
                  <c:v>1000</c:v>
                </c:pt>
                <c:pt idx="6">
                  <c:v>10000</c:v>
                </c:pt>
              </c:numCache>
            </c:numRef>
          </c:xVal>
          <c:yVal>
            <c:numRef>
              <c:f>'prediction Kpl mayer'!$AZ$6:$AZ$12</c:f>
              <c:numCache>
                <c:formatCode>General</c:formatCode>
                <c:ptCount val="7"/>
                <c:pt idx="0">
                  <c:v>5.0000000000000001E-3</c:v>
                </c:pt>
                <c:pt idx="1">
                  <c:v>0.05</c:v>
                </c:pt>
                <c:pt idx="2">
                  <c:v>0.5</c:v>
                </c:pt>
                <c:pt idx="3">
                  <c:v>5</c:v>
                </c:pt>
                <c:pt idx="4">
                  <c:v>50</c:v>
                </c:pt>
                <c:pt idx="5">
                  <c:v>500</c:v>
                </c:pt>
                <c:pt idx="6">
                  <c:v>5000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AF7-49C7-970C-0696035A98B3}"/>
            </c:ext>
          </c:extLst>
        </c:ser>
        <c:ser>
          <c:idx val="9"/>
          <c:order val="4"/>
          <c:tx>
            <c:strRef>
              <c:f>'prediction Kpl mayer'!$BA$3</c:f>
              <c:strCache>
                <c:ptCount val="1"/>
                <c:pt idx="0">
                  <c:v>Cpred=0.1*Cobs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'prediction Kpl mayer'!$AY$6:$AY$12</c:f>
              <c:numCache>
                <c:formatCode>General</c:formatCode>
                <c:ptCount val="7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  <c:pt idx="5">
                  <c:v>1000</c:v>
                </c:pt>
                <c:pt idx="6">
                  <c:v>10000</c:v>
                </c:pt>
              </c:numCache>
            </c:numRef>
          </c:xVal>
          <c:yVal>
            <c:numRef>
              <c:f>'prediction Kpl mayer'!$BA$6:$BA$12</c:f>
              <c:numCache>
                <c:formatCode>General</c:formatCode>
                <c:ptCount val="7"/>
                <c:pt idx="0">
                  <c:v>1E-3</c:v>
                </c:pt>
                <c:pt idx="1">
                  <c:v>0.01</c:v>
                </c:pt>
                <c:pt idx="2">
                  <c:v>0.1</c:v>
                </c:pt>
                <c:pt idx="3">
                  <c:v>1</c:v>
                </c:pt>
                <c:pt idx="4">
                  <c:v>10</c:v>
                </c:pt>
                <c:pt idx="5">
                  <c:v>100</c:v>
                </c:pt>
                <c:pt idx="6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AF7-49C7-970C-0696035A98B3}"/>
            </c:ext>
          </c:extLst>
        </c:ser>
        <c:ser>
          <c:idx val="0"/>
          <c:order val="5"/>
          <c:tx>
            <c:strRef>
              <c:f>'prediction Kpl mayer'!$A$160</c:f>
              <c:strCache>
                <c:ptCount val="1"/>
                <c:pt idx="0">
                  <c:v>PCB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'prediction Kpl mayer'!$AL$161:$AL$179</c:f>
              <c:numCache>
                <c:formatCode>General</c:formatCode>
                <c:ptCount val="19"/>
                <c:pt idx="0">
                  <c:v>38.465928655182218</c:v>
                </c:pt>
                <c:pt idx="1">
                  <c:v>54.257803488894339</c:v>
                </c:pt>
                <c:pt idx="2">
                  <c:v>126.68291672308604</c:v>
                </c:pt>
                <c:pt idx="3">
                  <c:v>197.24306524221143</c:v>
                </c:pt>
                <c:pt idx="4">
                  <c:v>43.878214144196583</c:v>
                </c:pt>
                <c:pt idx="5">
                  <c:v>672.69722855523344</c:v>
                </c:pt>
                <c:pt idx="6">
                  <c:v>485.60809877782663</c:v>
                </c:pt>
                <c:pt idx="7">
                  <c:v>715.77091045664315</c:v>
                </c:pt>
                <c:pt idx="8">
                  <c:v>488.78839166534408</c:v>
                </c:pt>
                <c:pt idx="9">
                  <c:v>75.850653641794111</c:v>
                </c:pt>
                <c:pt idx="10">
                  <c:v>329.41464455683519</c:v>
                </c:pt>
                <c:pt idx="11">
                  <c:v>251.50473297441224</c:v>
                </c:pt>
                <c:pt idx="12">
                  <c:v>29.750545428637132</c:v>
                </c:pt>
                <c:pt idx="13">
                  <c:v>136.90802869506382</c:v>
                </c:pt>
                <c:pt idx="14">
                  <c:v>41.323305575819006</c:v>
                </c:pt>
                <c:pt idx="15">
                  <c:v>3.9304440984446631E-2</c:v>
                </c:pt>
                <c:pt idx="16">
                  <c:v>108.49842007089114</c:v>
                </c:pt>
                <c:pt idx="17">
                  <c:v>421.30786299460021</c:v>
                </c:pt>
                <c:pt idx="18">
                  <c:v>31.860660190404428</c:v>
                </c:pt>
              </c:numCache>
            </c:numRef>
          </c:xVal>
          <c:yVal>
            <c:numRef>
              <c:f>'prediction Kpl mayer'!$AD$161:$AD$179</c:f>
              <c:numCache>
                <c:formatCode>General</c:formatCode>
                <c:ptCount val="19"/>
                <c:pt idx="0">
                  <c:v>1.5095331422562841</c:v>
                </c:pt>
                <c:pt idx="1">
                  <c:v>10.098457025633836</c:v>
                </c:pt>
                <c:pt idx="2">
                  <c:v>65.244760305239865</c:v>
                </c:pt>
                <c:pt idx="3">
                  <c:v>84.895814603855285</c:v>
                </c:pt>
                <c:pt idx="4">
                  <c:v>18.052945160586805</c:v>
                </c:pt>
                <c:pt idx="5">
                  <c:v>210.42613623603188</c:v>
                </c:pt>
                <c:pt idx="6">
                  <c:v>209.82126584031346</c:v>
                </c:pt>
                <c:pt idx="7">
                  <c:v>258.52106722498257</c:v>
                </c:pt>
                <c:pt idx="8">
                  <c:v>235.18193064889863</c:v>
                </c:pt>
                <c:pt idx="9">
                  <c:v>54.227879940058479</c:v>
                </c:pt>
                <c:pt idx="10">
                  <c:v>201.69322723836817</c:v>
                </c:pt>
                <c:pt idx="11">
                  <c:v>125.37891978832194</c:v>
                </c:pt>
                <c:pt idx="12">
                  <c:v>11.594033702611624</c:v>
                </c:pt>
                <c:pt idx="13">
                  <c:v>113.29933535658223</c:v>
                </c:pt>
                <c:pt idx="14">
                  <c:v>22.258083011203272</c:v>
                </c:pt>
                <c:pt idx="15">
                  <c:v>2.7015539861709565</c:v>
                </c:pt>
                <c:pt idx="16">
                  <c:v>2.0361920609159583</c:v>
                </c:pt>
                <c:pt idx="17">
                  <c:v>89.50355412370719</c:v>
                </c:pt>
                <c:pt idx="18">
                  <c:v>15.289695275501488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AF7-49C7-970C-0696035A98B3}"/>
            </c:ext>
          </c:extLst>
        </c:ser>
        <c:ser>
          <c:idx val="3"/>
          <c:order val="6"/>
          <c:tx>
            <c:strRef>
              <c:f>'prediction Kpl mayer'!$A$181</c:f>
              <c:strCache>
                <c:ptCount val="1"/>
                <c:pt idx="0">
                  <c:v>PAH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8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'prediction Kpl mayer'!$AL$182:$AL$197</c:f>
              <c:numCache>
                <c:formatCode>General</c:formatCode>
                <c:ptCount val="16"/>
                <c:pt idx="0">
                  <c:v>18.651908704128129</c:v>
                </c:pt>
                <c:pt idx="1">
                  <c:v>26.724599429524911</c:v>
                </c:pt>
                <c:pt idx="2">
                  <c:v>20.340366648257412</c:v>
                </c:pt>
                <c:pt idx="3">
                  <c:v>11.803963920346865</c:v>
                </c:pt>
                <c:pt idx="4">
                  <c:v>112.16646814401237</c:v>
                </c:pt>
                <c:pt idx="5">
                  <c:v>37.532547762024876</c:v>
                </c:pt>
                <c:pt idx="6">
                  <c:v>868.39107141705426</c:v>
                </c:pt>
                <c:pt idx="7">
                  <c:v>2610.7167314179469</c:v>
                </c:pt>
                <c:pt idx="8">
                  <c:v>309.06190895735506</c:v>
                </c:pt>
                <c:pt idx="9">
                  <c:v>2043.9448793903427</c:v>
                </c:pt>
                <c:pt idx="10">
                  <c:v>2045.0982160682813</c:v>
                </c:pt>
                <c:pt idx="11">
                  <c:v>459.59814402987553</c:v>
                </c:pt>
                <c:pt idx="12">
                  <c:v>427.31719831017818</c:v>
                </c:pt>
                <c:pt idx="13">
                  <c:v>297.63692006335549</c:v>
                </c:pt>
                <c:pt idx="14">
                  <c:v>91.386541133309606</c:v>
                </c:pt>
                <c:pt idx="15">
                  <c:v>397.63821770880446</c:v>
                </c:pt>
              </c:numCache>
            </c:numRef>
          </c:xVal>
          <c:yVal>
            <c:numRef>
              <c:f>'prediction Kpl mayer'!$AD$182:$AD$197</c:f>
              <c:numCache>
                <c:formatCode>0.00</c:formatCode>
                <c:ptCount val="16"/>
                <c:pt idx="0">
                  <c:v>62.794945131867507</c:v>
                </c:pt>
                <c:pt idx="1">
                  <c:v>41.382609342686237</c:v>
                </c:pt>
                <c:pt idx="2">
                  <c:v>213.24329340595293</c:v>
                </c:pt>
                <c:pt idx="3">
                  <c:v>85.34449014587409</c:v>
                </c:pt>
                <c:pt idx="4">
                  <c:v>214.51056262959543</c:v>
                </c:pt>
                <c:pt idx="5">
                  <c:v>91.123791364409527</c:v>
                </c:pt>
                <c:pt idx="6">
                  <c:v>1442.940098402885</c:v>
                </c:pt>
                <c:pt idx="7">
                  <c:v>2286.4552601268224</c:v>
                </c:pt>
                <c:pt idx="8">
                  <c:v>211.25060197620186</c:v>
                </c:pt>
                <c:pt idx="9">
                  <c:v>2752.0188572421853</c:v>
                </c:pt>
                <c:pt idx="10">
                  <c:v>1530.4383880339137</c:v>
                </c:pt>
                <c:pt idx="11">
                  <c:v>823.75900532190462</c:v>
                </c:pt>
                <c:pt idx="12">
                  <c:v>412.21395858626249</c:v>
                </c:pt>
                <c:pt idx="13">
                  <c:v>134.75249529321027</c:v>
                </c:pt>
                <c:pt idx="14">
                  <c:v>44.824806245250365</c:v>
                </c:pt>
                <c:pt idx="15">
                  <c:v>856.4597804098637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AF7-49C7-970C-0696035A98B3}"/>
            </c:ext>
          </c:extLst>
        </c:ser>
        <c:ser>
          <c:idx val="4"/>
          <c:order val="7"/>
          <c:tx>
            <c:strRef>
              <c:f>'prediction Kpl mayer'!$A$198</c:f>
              <c:strCache>
                <c:ptCount val="1"/>
                <c:pt idx="0">
                  <c:v>OCP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8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'prediction Kpl mayer'!$AL$200:$AL$208</c:f>
              <c:numCache>
                <c:formatCode>General</c:formatCode>
                <c:ptCount val="9"/>
                <c:pt idx="0">
                  <c:v>17.666375320834778</c:v>
                </c:pt>
                <c:pt idx="1">
                  <c:v>143.56167667601025</c:v>
                </c:pt>
                <c:pt idx="2">
                  <c:v>726.72645947161288</c:v>
                </c:pt>
                <c:pt idx="3">
                  <c:v>61.213582862891926</c:v>
                </c:pt>
                <c:pt idx="4">
                  <c:v>2217.4468299156579</c:v>
                </c:pt>
                <c:pt idx="5">
                  <c:v>27.100565552017798</c:v>
                </c:pt>
                <c:pt idx="6">
                  <c:v>145.54413772042506</c:v>
                </c:pt>
                <c:pt idx="7">
                  <c:v>747.81615786413454</c:v>
                </c:pt>
                <c:pt idx="8">
                  <c:v>852.19155043719638</c:v>
                </c:pt>
              </c:numCache>
            </c:numRef>
          </c:xVal>
          <c:yVal>
            <c:numRef>
              <c:f>'prediction Kpl mayer'!$AD$200:$AD$208</c:f>
              <c:numCache>
                <c:formatCode>0.00</c:formatCode>
                <c:ptCount val="9"/>
                <c:pt idx="0">
                  <c:v>86.012124249524945</c:v>
                </c:pt>
                <c:pt idx="1">
                  <c:v>136.5913184151924</c:v>
                </c:pt>
                <c:pt idx="2">
                  <c:v>7.9362489228496429</c:v>
                </c:pt>
                <c:pt idx="3">
                  <c:v>81.422911526965876</c:v>
                </c:pt>
                <c:pt idx="4">
                  <c:v>188.98545920858564</c:v>
                </c:pt>
                <c:pt idx="5">
                  <c:v>260.56703323733865</c:v>
                </c:pt>
                <c:pt idx="6">
                  <c:v>57.301981598015168</c:v>
                </c:pt>
                <c:pt idx="7">
                  <c:v>92.005594273038739</c:v>
                </c:pt>
                <c:pt idx="8">
                  <c:v>64.874028803061421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AF7-49C7-970C-0696035A9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6326528"/>
        <c:axId val="1546334016"/>
        <c:extLst/>
      </c:scatterChart>
      <c:valAx>
        <c:axId val="1546326528"/>
        <c:scaling>
          <c:logBase val="10"/>
          <c:orientation val="minMax"/>
          <c:min val="0.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Concentration in mussel C</a:t>
                </a:r>
                <a:r>
                  <a:rPr lang="en-US" sz="1400" b="1" baseline="-25000"/>
                  <a:t>mussel</a:t>
                </a:r>
                <a:r>
                  <a:rPr lang="en-US" sz="1400" b="1"/>
                  <a:t> </a:t>
                </a:r>
              </a:p>
              <a:p>
                <a:pPr>
                  <a:defRPr sz="1400" b="1"/>
                </a:pPr>
                <a:r>
                  <a:rPr lang="en-US" sz="1400" b="1"/>
                  <a:t>predicted (ng/g lipid)</a:t>
                </a:r>
              </a:p>
            </c:rich>
          </c:tx>
          <c:layout>
            <c:manualLayout>
              <c:xMode val="edge"/>
              <c:yMode val="edge"/>
              <c:x val="0.34934041087339496"/>
              <c:y val="0.80538709298224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334016"/>
        <c:crosses val="autoZero"/>
        <c:crossBetween val="midCat"/>
      </c:valAx>
      <c:valAx>
        <c:axId val="1546334016"/>
        <c:scaling>
          <c:logBase val="10"/>
          <c:orientation val="minMax"/>
          <c:min val="1.0000000000000002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Concentration in mussel C</a:t>
                </a:r>
                <a:r>
                  <a:rPr lang="en-US" sz="1400" b="1" baseline="-25000"/>
                  <a:t>mussel</a:t>
                </a:r>
                <a:r>
                  <a:rPr lang="en-US" sz="1400" b="1"/>
                  <a:t> measured (ng/g lipid)</a:t>
                </a:r>
              </a:p>
            </c:rich>
          </c:tx>
          <c:layout>
            <c:manualLayout>
              <c:xMode val="edge"/>
              <c:yMode val="edge"/>
              <c:x val="4.8660159291793606E-3"/>
              <c:y val="0.12661425279612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326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4980048180292317"/>
          <c:y val="0.17669499905631722"/>
          <c:w val="0.15381812633224057"/>
          <c:h val="0.238096607239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5627408276094"/>
          <c:y val="4.6624947760296923E-2"/>
          <c:w val="0.82591688007084219"/>
          <c:h val="0.80906938263151884"/>
        </c:manualLayout>
      </c:layout>
      <c:barChart>
        <c:barDir val="col"/>
        <c:grouping val="clustered"/>
        <c:varyColors val="0"/>
        <c:ser>
          <c:idx val="0"/>
          <c:order val="0"/>
          <c:tx>
            <c:v>Suspended Sediments at base flow</c:v>
          </c:tx>
          <c:spPr>
            <a:solidFill>
              <a:schemeClr val="accent1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5B-4C77-8B23-192A366843A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5B-4C77-8B23-192A366843A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5B-4C77-8B23-192A366843A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5B-4C77-8B23-192A366843A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5B-4C77-8B23-192A366843A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5B-4C77-8B23-192A366843A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5B-4C77-8B23-192A366843A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35B-4C77-8B23-192A366843A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35B-4C77-8B23-192A366843AE}"/>
              </c:ext>
            </c:extLst>
          </c:dPt>
          <c:cat>
            <c:strRef>
              <c:f>('CSed - Base vs Storm'!$A$2,'CSed - Base vs Storm'!$A$7,'CSed - Base vs Storm'!$A$12,'CSed - Base vs Storm'!$A$17,'CSed - Base vs Storm'!$A$22,'CSed - Base vs Storm'!$A$28,'CSed - Base vs Storm'!$A$29,'CSed - Base vs Storm'!$A$30,'CSed - Base vs Storm'!$A$31,'CSed - Base vs Storm'!$A$32,'CSed - Base vs Storm'!$A$33,'CSed - Base vs Storm'!$A$34,'CSed - Base vs Storm'!$A$35,'CSed - Base vs Storm'!$A$36,'CSed - Base vs Storm'!$A$37)</c:f>
              <c:strCache>
                <c:ptCount val="15"/>
                <c:pt idx="0">
                  <c:v>NEB</c:v>
                </c:pt>
                <c:pt idx="1">
                  <c:v>NWB</c:v>
                </c:pt>
                <c:pt idx="2">
                  <c:v>WAB</c:v>
                </c:pt>
                <c:pt idx="3">
                  <c:v>HIR</c:v>
                </c:pt>
                <c:pt idx="4">
                  <c:v>LBC-1</c:v>
                </c:pt>
                <c:pt idx="5">
                  <c:v>WC-37</c:v>
                </c:pt>
                <c:pt idx="6">
                  <c:v>WC-29</c:v>
                </c:pt>
                <c:pt idx="7">
                  <c:v>R4-30</c:v>
                </c:pt>
                <c:pt idx="8">
                  <c:v> R6-32</c:v>
                </c:pt>
                <c:pt idx="9">
                  <c:v>R6-31</c:v>
                </c:pt>
                <c:pt idx="10">
                  <c:v>R7-28</c:v>
                </c:pt>
                <c:pt idx="11">
                  <c:v>R3-51 </c:v>
                </c:pt>
                <c:pt idx="12">
                  <c:v>KL-26</c:v>
                </c:pt>
                <c:pt idx="13">
                  <c:v>R3-28 </c:v>
                </c:pt>
                <c:pt idx="14">
                  <c:v>R3-53 </c:v>
                </c:pt>
              </c:strCache>
            </c:strRef>
          </c:cat>
          <c:val>
            <c:numRef>
              <c:f>('CSed - Base vs Storm'!$B$3,'CSed - Base vs Storm'!$B$8,'CSed - Base vs Storm'!$B$13,'CSed - Base vs Storm'!$B$18,'CSed - Base vs Storm'!$B$23,'CSed - Base vs Storm'!$B$28,'CSed - Base vs Storm'!$B$29,'CSed - Base vs Storm'!$B$30,'CSed - Base vs Storm'!$B$31,'CSed - Base vs Storm'!$B$32,'CSed - Base vs Storm'!$B$33,'CSed - Base vs Storm'!$B$34,'CSed - Base vs Storm'!$B$35,'CSed - Base vs Storm'!$B$36,'CSed - Base vs Storm'!$B$37)</c:f>
              <c:numCache>
                <c:formatCode>0.00</c:formatCode>
                <c:ptCount val="15"/>
                <c:pt idx="0">
                  <c:v>99.048289885757598</c:v>
                </c:pt>
                <c:pt idx="1">
                  <c:v>211.45752543928037</c:v>
                </c:pt>
                <c:pt idx="2">
                  <c:v>99.438914408742107</c:v>
                </c:pt>
                <c:pt idx="3">
                  <c:v>52.650356118113358</c:v>
                </c:pt>
                <c:pt idx="4">
                  <c:v>262.91369345148024</c:v>
                </c:pt>
                <c:pt idx="5">
                  <c:v>246.52276935</c:v>
                </c:pt>
                <c:pt idx="6">
                  <c:v>129.76706895000001</c:v>
                </c:pt>
                <c:pt idx="7">
                  <c:v>0.45143905000000001</c:v>
                </c:pt>
                <c:pt idx="8">
                  <c:v>994.74876399999994</c:v>
                </c:pt>
                <c:pt idx="9">
                  <c:v>125.68640580000002</c:v>
                </c:pt>
                <c:pt idx="10">
                  <c:v>80.263028984848489</c:v>
                </c:pt>
                <c:pt idx="11">
                  <c:v>115.38704989999999</c:v>
                </c:pt>
                <c:pt idx="12">
                  <c:v>252.98098499999998</c:v>
                </c:pt>
                <c:pt idx="13">
                  <c:v>132.13765519545456</c:v>
                </c:pt>
                <c:pt idx="14">
                  <c:v>151.39552460454544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35B-4C77-8B23-192A366843AE}"/>
            </c:ext>
          </c:extLst>
        </c:ser>
        <c:ser>
          <c:idx val="1"/>
          <c:order val="1"/>
          <c:tx>
            <c:v>Suspended Sediments at storm flow</c:v>
          </c:tx>
          <c:spPr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('CSed - Base vs Storm'!$A$2,'CSed - Base vs Storm'!$A$7,'CSed - Base vs Storm'!$A$12,'CSed - Base vs Storm'!$A$17,'CSed - Base vs Storm'!$A$22,'CSed - Base vs Storm'!$A$28,'CSed - Base vs Storm'!$A$29,'CSed - Base vs Storm'!$A$30,'CSed - Base vs Storm'!$A$31,'CSed - Base vs Storm'!$A$32,'CSed - Base vs Storm'!$A$33,'CSed - Base vs Storm'!$A$34,'CSed - Base vs Storm'!$A$35,'CSed - Base vs Storm'!$A$36,'CSed - Base vs Storm'!$A$37)</c:f>
              <c:strCache>
                <c:ptCount val="15"/>
                <c:pt idx="0">
                  <c:v>NEB</c:v>
                </c:pt>
                <c:pt idx="1">
                  <c:v>NWB</c:v>
                </c:pt>
                <c:pt idx="2">
                  <c:v>WAB</c:v>
                </c:pt>
                <c:pt idx="3">
                  <c:v>HIR</c:v>
                </c:pt>
                <c:pt idx="4">
                  <c:v>LBC-1</c:v>
                </c:pt>
                <c:pt idx="5">
                  <c:v>WC-37</c:v>
                </c:pt>
                <c:pt idx="6">
                  <c:v>WC-29</c:v>
                </c:pt>
                <c:pt idx="7">
                  <c:v>R4-30</c:v>
                </c:pt>
                <c:pt idx="8">
                  <c:v> R6-32</c:v>
                </c:pt>
                <c:pt idx="9">
                  <c:v>R6-31</c:v>
                </c:pt>
                <c:pt idx="10">
                  <c:v>R7-28</c:v>
                </c:pt>
                <c:pt idx="11">
                  <c:v>R3-51 </c:v>
                </c:pt>
                <c:pt idx="12">
                  <c:v>KL-26</c:v>
                </c:pt>
                <c:pt idx="13">
                  <c:v>R3-28 </c:v>
                </c:pt>
                <c:pt idx="14">
                  <c:v>R3-53 </c:v>
                </c:pt>
              </c:strCache>
            </c:strRef>
          </c:cat>
          <c:val>
            <c:numRef>
              <c:f>('CSed - Base vs Storm'!$B$4,'CSed - Base vs Storm'!$B$9,'CSed - Base vs Storm'!$B$14,'CSed - Base vs Storm'!$B$19,'CSed - Base vs Storm'!$B$24)</c:f>
              <c:numCache>
                <c:formatCode>0.00</c:formatCode>
                <c:ptCount val="5"/>
                <c:pt idx="0">
                  <c:v>3.0679000000000016</c:v>
                </c:pt>
                <c:pt idx="1">
                  <c:v>1.1380300000000005</c:v>
                </c:pt>
                <c:pt idx="2">
                  <c:v>7.3847500000000013</c:v>
                </c:pt>
                <c:pt idx="3">
                  <c:v>22.808415000000011</c:v>
                </c:pt>
                <c:pt idx="4">
                  <c:v>49.764644444444443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35B-4C77-8B23-192A36684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499664"/>
        <c:axId val="886500976"/>
      </c:barChart>
      <c:catAx>
        <c:axId val="8864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500976"/>
        <c:crosses val="autoZero"/>
        <c:auto val="1"/>
        <c:lblAlgn val="ctr"/>
        <c:lblOffset val="100"/>
        <c:noMultiLvlLbl val="0"/>
      </c:catAx>
      <c:valAx>
        <c:axId val="8865009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baseline="0" dirty="0"/>
                  <a:t>PCBs in suspended sediments  </a:t>
                </a:r>
                <a:r>
                  <a:rPr lang="en-US" sz="2000" b="1" dirty="0"/>
                  <a:t>(</a:t>
                </a:r>
                <a:r>
                  <a:rPr lang="el-G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b="1" dirty="0"/>
                  <a:t>g/kg)</a:t>
                </a:r>
              </a:p>
            </c:rich>
          </c:tx>
          <c:layout>
            <c:manualLayout>
              <c:xMode val="edge"/>
              <c:yMode val="edge"/>
              <c:x val="6.3445659718067166E-3"/>
              <c:y val="0.107673551675605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49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507162154881121"/>
          <c:y val="3.340199834433899E-2"/>
          <c:w val="0.25903700093904664"/>
          <c:h val="0.23330824172650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64924613129983"/>
          <c:y val="3.4663188034510038E-2"/>
          <c:w val="0.85622366915673997"/>
          <c:h val="0.78624179790026238"/>
        </c:manualLayout>
      </c:layout>
      <c:barChart>
        <c:barDir val="col"/>
        <c:grouping val="clustered"/>
        <c:varyColors val="0"/>
        <c:ser>
          <c:idx val="0"/>
          <c:order val="0"/>
          <c:tx>
            <c:v>Concentration at base flow</c:v>
          </c:tx>
          <c:spPr>
            <a:solidFill>
              <a:schemeClr val="accent5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('Conc - Storm vs Base'!$A$2,'Conc - Storm vs Base'!$A$7,'Conc - Storm vs Base'!$A$12,'Conc - Storm vs Base'!$A$17,'Conc - Storm vs Base'!$A$22,'Conc - Storm vs Base'!$A$27)</c:f>
              <c:strCache>
                <c:ptCount val="6"/>
                <c:pt idx="0">
                  <c:v>NEB</c:v>
                </c:pt>
                <c:pt idx="1">
                  <c:v>NWB</c:v>
                </c:pt>
                <c:pt idx="2">
                  <c:v>WAB</c:v>
                </c:pt>
                <c:pt idx="3">
                  <c:v>HIR</c:v>
                </c:pt>
                <c:pt idx="4">
                  <c:v>LBC-1</c:v>
                </c:pt>
                <c:pt idx="5">
                  <c:v>Anacostia 
River</c:v>
                </c:pt>
              </c:strCache>
            </c:strRef>
          </c:cat>
          <c:val>
            <c:numRef>
              <c:f>('Conc - Storm vs Base'!$B$3,'Conc - Storm vs Base'!$B$8,'Conc - Storm vs Base'!$B$13,'Conc - Storm vs Base'!$B$18,'Conc - Storm vs Base'!$B$23,'Conc - Storm vs Base'!$B$28)</c:f>
              <c:numCache>
                <c:formatCode>0.00</c:formatCode>
                <c:ptCount val="6"/>
                <c:pt idx="0">
                  <c:v>0.30189100767174276</c:v>
                </c:pt>
                <c:pt idx="1">
                  <c:v>0.49344864501381119</c:v>
                </c:pt>
                <c:pt idx="2">
                  <c:v>0.72177745972751706</c:v>
                </c:pt>
                <c:pt idx="3">
                  <c:v>0.29591933487018657</c:v>
                </c:pt>
                <c:pt idx="4">
                  <c:v>5.4801414904776236</c:v>
                </c:pt>
                <c:pt idx="5" formatCode="General">
                  <c:v>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7-4990-9360-45A61820F93C}"/>
            </c:ext>
          </c:extLst>
        </c:ser>
        <c:ser>
          <c:idx val="1"/>
          <c:order val="1"/>
          <c:tx>
            <c:v>Concentration at storm flow</c:v>
          </c:tx>
          <c:spPr>
            <a:solidFill>
              <a:schemeClr val="accent2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7858585744954542E-2"/>
                  <c:y val="-5.249420979221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67-4990-9360-45A61820F93C}"/>
                </c:ext>
              </c:extLst>
            </c:dLbl>
            <c:dLbl>
              <c:idx val="1"/>
              <c:layout>
                <c:manualLayout>
                  <c:x val="2.0606060474947518E-2"/>
                  <c:y val="-6.415958974603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67-4990-9360-45A61820F93C}"/>
                </c:ext>
              </c:extLst>
            </c:dLbl>
            <c:dLbl>
              <c:idx val="2"/>
              <c:layout>
                <c:manualLayout>
                  <c:x val="1.923232310995102E-2"/>
                  <c:y val="-6.7075934734495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67-4990-9360-45A61820F93C}"/>
                </c:ext>
              </c:extLst>
            </c:dLbl>
            <c:dLbl>
              <c:idx val="3"/>
              <c:layout>
                <c:manualLayout>
                  <c:x val="1.2363636284968511E-2"/>
                  <c:y val="-3.2079794873019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67-4990-9360-45A61820F93C}"/>
                </c:ext>
              </c:extLst>
            </c:dLbl>
            <c:dLbl>
              <c:idx val="4"/>
              <c:layout>
                <c:manualLayout>
                  <c:x val="2.4727272569936922E-2"/>
                  <c:y val="-2.9163449884563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67-4990-9360-45A61820F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('Conc - Storm vs Base'!$A$2,'Conc - Storm vs Base'!$A$7,'Conc - Storm vs Base'!$A$12,'Conc - Storm vs Base'!$A$17,'Conc - Storm vs Base'!$A$22,'Conc - Storm vs Base'!$A$27)</c:f>
              <c:strCache>
                <c:ptCount val="6"/>
                <c:pt idx="0">
                  <c:v>NEB</c:v>
                </c:pt>
                <c:pt idx="1">
                  <c:v>NWB</c:v>
                </c:pt>
                <c:pt idx="2">
                  <c:v>WAB</c:v>
                </c:pt>
                <c:pt idx="3">
                  <c:v>HIR</c:v>
                </c:pt>
                <c:pt idx="4">
                  <c:v>LBC-1</c:v>
                </c:pt>
                <c:pt idx="5">
                  <c:v>Anacostia 
River</c:v>
                </c:pt>
              </c:strCache>
            </c:strRef>
          </c:cat>
          <c:val>
            <c:numRef>
              <c:f>('Conc - Storm vs Base'!$B$4,'Conc - Storm vs Base'!$B$9,'Conc - Storm vs Base'!$B$14,'Conc - Storm vs Base'!$B$19,'Conc - Storm vs Base'!$B$24)</c:f>
              <c:numCache>
                <c:formatCode>0.00</c:formatCode>
                <c:ptCount val="5"/>
                <c:pt idx="0">
                  <c:v>2.5441784080896514E-2</c:v>
                </c:pt>
                <c:pt idx="1">
                  <c:v>1.2872434988430177E-2</c:v>
                </c:pt>
                <c:pt idx="2">
                  <c:v>6.4198921193766606E-2</c:v>
                </c:pt>
                <c:pt idx="3">
                  <c:v>0.3429822508206869</c:v>
                </c:pt>
                <c:pt idx="4">
                  <c:v>3.6490479230783919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67-4990-9360-45A61820F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499664"/>
        <c:axId val="886500976"/>
      </c:barChart>
      <c:catAx>
        <c:axId val="8864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500976"/>
        <c:crosses val="autoZero"/>
        <c:auto val="1"/>
        <c:lblAlgn val="ctr"/>
        <c:lblOffset val="100"/>
        <c:noMultiLvlLbl val="0"/>
      </c:catAx>
      <c:valAx>
        <c:axId val="8865009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/>
                  <a:t>Freely-dissolved</a:t>
                </a:r>
                <a:r>
                  <a:rPr lang="en-US" sz="2400" b="1" baseline="0"/>
                  <a:t> PCBs </a:t>
                </a:r>
                <a:r>
                  <a:rPr lang="en-US" sz="2400" b="1"/>
                  <a:t>(ng/L)</a:t>
                </a:r>
              </a:p>
            </c:rich>
          </c:tx>
          <c:layout>
            <c:manualLayout>
              <c:xMode val="edge"/>
              <c:yMode val="edge"/>
              <c:x val="7.12014704786507E-4"/>
              <c:y val="7.31710808876163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49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096500161454582"/>
          <c:y val="7.1212560750480366E-2"/>
          <c:w val="0.44206922675675009"/>
          <c:h val="0.164515503145838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0.42202</cdr:x>
      <cdr:y>0.05751</cdr:y>
    </cdr:from>
    <cdr:to>
      <cdr:x>0.42202</cdr:x>
      <cdr:y>0.87001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9C95C0F-C152-4578-AB2A-407A1AD58A56}"/>
            </a:ext>
          </a:extLst>
        </cdr:cNvPr>
        <cdr:cNvCxnSpPr/>
      </cdr:nvCxnSpPr>
      <cdr:spPr>
        <a:xfrm xmlns:a="http://schemas.openxmlformats.org/drawingml/2006/main">
          <a:off x="3509060" y="298728"/>
          <a:ext cx="0" cy="422036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0.18662</cdr:x>
      <cdr:y>0.57516</cdr:y>
    </cdr:from>
    <cdr:to>
      <cdr:x>0.36872</cdr:x>
      <cdr:y>0.66428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16776681-B762-4FF6-BD52-E43D760739A0}"/>
            </a:ext>
          </a:extLst>
        </cdr:cNvPr>
        <cdr:cNvSpPr txBox="1"/>
      </cdr:nvSpPr>
      <cdr:spPr>
        <a:xfrm xmlns:a="http://schemas.openxmlformats.org/drawingml/2006/main">
          <a:off x="1551726" y="2987579"/>
          <a:ext cx="1514148" cy="46291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spcBef>
              <a:spcPts val="0"/>
            </a:spcBef>
            <a:spcAft>
              <a:spcPts val="0"/>
            </a:spcAft>
          </a:pPr>
          <a:r>
            <a:rPr lang="en-US" sz="1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Gaged Streams</a:t>
          </a:r>
          <a:endParaRPr lang="en-US" sz="16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DF9C2-CE95-422A-B83D-817932A93CB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EAA4C-8332-4894-9361-87BA56C10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2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8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9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9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1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7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2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D9BE-09B7-4D50-875A-9CF61D49C1A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472F-126E-4416-8DC1-B3A4AB42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7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1100" y="6400804"/>
            <a:ext cx="361951" cy="365125"/>
          </a:xfrm>
        </p:spPr>
        <p:txBody>
          <a:bodyPr/>
          <a:lstStyle/>
          <a:p>
            <a:fld id="{BCEB38EE-BD2B-4C71-A234-AF70484C8955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989" y="56436"/>
            <a:ext cx="8481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22A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INPUTS OF PERSISTENT ORGANIC POLLUTANTS TO THE ANACOSTIA RIVER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816" y="2579818"/>
            <a:ext cx="18426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Study partners: </a:t>
            </a:r>
          </a:p>
          <a:p>
            <a:r>
              <a:rPr lang="en-US" sz="2000" dirty="0"/>
              <a:t>	USFWS</a:t>
            </a:r>
          </a:p>
          <a:p>
            <a:r>
              <a:rPr lang="en-US" sz="2000" dirty="0"/>
              <a:t>	USGS</a:t>
            </a:r>
          </a:p>
          <a:p>
            <a:r>
              <a:rPr lang="en-US" sz="2000" dirty="0"/>
              <a:t>	UMCP</a:t>
            </a:r>
          </a:p>
          <a:p>
            <a:r>
              <a:rPr lang="en-US" sz="2000" dirty="0"/>
              <a:t>	DOEE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259" y="1133461"/>
            <a:ext cx="8913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Nathalie Lombard, Mandar Bokare, Varapapa Thodpanich, Sam Magee, </a:t>
            </a:r>
          </a:p>
          <a:p>
            <a:r>
              <a:rPr lang="en-US" sz="2000" b="1" dirty="0"/>
              <a:t>Upal Ghosh </a:t>
            </a:r>
          </a:p>
          <a:p>
            <a:endParaRPr lang="en-US" sz="2000" dirty="0"/>
          </a:p>
          <a:p>
            <a:r>
              <a:rPr lang="en-US" sz="2000" b="1" dirty="0"/>
              <a:t>Department of Chemical, Biochemical, and Environmental Engineering, UMBC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t="5556" r="23077" b="14102"/>
          <a:stretch/>
        </p:blipFill>
        <p:spPr>
          <a:xfrm>
            <a:off x="5645584" y="3001966"/>
            <a:ext cx="3276600" cy="3581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A176DC-E98F-4F1F-B727-7FD36EFDAEFC}"/>
              </a:ext>
            </a:extLst>
          </p:cNvPr>
          <p:cNvSpPr/>
          <p:nvPr/>
        </p:nvSpPr>
        <p:spPr>
          <a:xfrm>
            <a:off x="554804" y="4793515"/>
            <a:ext cx="4825873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tabLst>
                <a:tab pos="8064500" algn="l"/>
              </a:tabLst>
            </a:pPr>
            <a:r>
              <a:rPr lang="en-US" dirty="0">
                <a:solidFill>
                  <a:srgbClr val="0000FF"/>
                </a:solidFill>
              </a:rPr>
              <a:t>Presentation to the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tabLst>
                <a:tab pos="8064500" algn="l"/>
              </a:tabLst>
            </a:pPr>
            <a:r>
              <a:rPr lang="en-US" dirty="0">
                <a:solidFill>
                  <a:srgbClr val="0000FF"/>
                </a:solidFill>
              </a:rPr>
              <a:t>Leadership Council for a Cleaner Anacostia River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tabLst>
                <a:tab pos="8064500" algn="l"/>
              </a:tabLst>
            </a:pPr>
            <a:r>
              <a:rPr lang="en-US" dirty="0">
                <a:solidFill>
                  <a:srgbClr val="0000FF"/>
                </a:solidFill>
              </a:rPr>
              <a:t>September 13, 2018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tabLst>
                <a:tab pos="8064500" algn="l"/>
              </a:tabLst>
            </a:pPr>
            <a:r>
              <a:rPr lang="en-US" dirty="0">
                <a:solidFill>
                  <a:srgbClr val="0000FF"/>
                </a:solidFill>
              </a:rPr>
              <a:t>10:00 am – noon</a:t>
            </a:r>
          </a:p>
        </p:txBody>
      </p:sp>
      <p:pic>
        <p:nvPicPr>
          <p:cNvPr id="11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1BA50C2F-5337-4101-8EC9-38D7A555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59" y="5724539"/>
            <a:ext cx="1041390" cy="1041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4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A5E443A-E026-4A63-81F3-ED3EA971A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495159"/>
              </p:ext>
            </p:extLst>
          </p:nvPr>
        </p:nvGraphicFramePr>
        <p:xfrm>
          <a:off x="393700" y="673100"/>
          <a:ext cx="8314816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1EB294-D3AB-4AB0-97A3-C57780941D51}"/>
              </a:ext>
            </a:extLst>
          </p:cNvPr>
          <p:cNvSpPr txBox="1"/>
          <p:nvPr/>
        </p:nvSpPr>
        <p:spPr>
          <a:xfrm>
            <a:off x="2171700" y="0"/>
            <a:ext cx="510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PCBs in suspended sediments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08E3A-8F56-4B36-AE39-FF7C7819A2A5}"/>
              </a:ext>
            </a:extLst>
          </p:cNvPr>
          <p:cNvSpPr txBox="1"/>
          <p:nvPr/>
        </p:nvSpPr>
        <p:spPr>
          <a:xfrm>
            <a:off x="579753" y="5843495"/>
            <a:ext cx="7984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Stormflow sediments cleaner than most of the bed sediments in Anacostia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Baseflow sediments have higher PCBs than Stormflow sediments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30872-BD8F-4B77-A64E-843062F21781}"/>
              </a:ext>
            </a:extLst>
          </p:cNvPr>
          <p:cNvSpPr txBox="1"/>
          <p:nvPr/>
        </p:nvSpPr>
        <p:spPr>
          <a:xfrm>
            <a:off x="5666253" y="6508065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6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E43C5591-AC20-4B85-9FE9-378EC746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" y="6241698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16776681-B762-4FF6-BD52-E43D760739A0}"/>
              </a:ext>
            </a:extLst>
          </p:cNvPr>
          <p:cNvSpPr txBox="1"/>
          <p:nvPr/>
        </p:nvSpPr>
        <p:spPr>
          <a:xfrm>
            <a:off x="6525447" y="3660680"/>
            <a:ext cx="1514148" cy="462915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Anacostia River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4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15DF64-E69D-4D8B-A6E5-62CD4E89B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727078"/>
              </p:ext>
            </p:extLst>
          </p:nvPr>
        </p:nvGraphicFramePr>
        <p:xfrm>
          <a:off x="444500" y="774700"/>
          <a:ext cx="80518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8544277-6767-474C-9FA8-FE97100FD5C9}"/>
              </a:ext>
            </a:extLst>
          </p:cNvPr>
          <p:cNvSpPr txBox="1"/>
          <p:nvPr/>
        </p:nvSpPr>
        <p:spPr>
          <a:xfrm>
            <a:off x="603728" y="26811"/>
            <a:ext cx="8039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Freely dissolved PCBs during baseflow and stormflow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2CC44-B90B-4155-ADE5-FAD8AB21C09E}"/>
              </a:ext>
            </a:extLst>
          </p:cNvPr>
          <p:cNvSpPr txBox="1"/>
          <p:nvPr/>
        </p:nvSpPr>
        <p:spPr>
          <a:xfrm>
            <a:off x="647700" y="5492404"/>
            <a:ext cx="775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Dissolved PCBs generally much higher during baseflow compared to stormflow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Exceptions: HIR and LBC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Dissolved PCBs in LBC higher than in Anacostia River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CE906-810B-4BA0-BDF0-4C10758E7E4E}"/>
              </a:ext>
            </a:extLst>
          </p:cNvPr>
          <p:cNvSpPr txBox="1"/>
          <p:nvPr/>
        </p:nvSpPr>
        <p:spPr>
          <a:xfrm>
            <a:off x="5808571" y="6488668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6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B4303D6F-9A6B-4BD3-A005-CF4CBD4E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1" y="6240539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49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ehregan\Documents\Lab Work\Anacostia\Report - July 2018 - Draft\PCB Loads.png">
            <a:extLst>
              <a:ext uri="{FF2B5EF4-FFF2-40B4-BE49-F238E27FC236}">
                <a16:creationId xmlns:a16="http://schemas.microsoft.com/office/drawing/2014/main" id="{8329E34E-45BC-4F7F-BB4D-AA6346FB4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7" y="963612"/>
            <a:ext cx="8724943" cy="421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B2CCC8-D922-4BF4-9878-9C015D80A7D4}"/>
              </a:ext>
            </a:extLst>
          </p:cNvPr>
          <p:cNvSpPr/>
          <p:nvPr/>
        </p:nvSpPr>
        <p:spPr>
          <a:xfrm>
            <a:off x="552449" y="146735"/>
            <a:ext cx="8039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US" sz="2800" u="sng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PCB </a:t>
            </a:r>
            <a:r>
              <a:rPr lang="en-US" sz="28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loads for the Anacostia River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3D2AD-1023-499D-BBB6-797D9823EF74}"/>
              </a:ext>
            </a:extLst>
          </p:cNvPr>
          <p:cNvSpPr txBox="1"/>
          <p:nvPr/>
        </p:nvSpPr>
        <p:spPr>
          <a:xfrm>
            <a:off x="552449" y="5308600"/>
            <a:ext cx="6912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 PCB volatilization out from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</a:t>
            </a:r>
            <a:r>
              <a:rPr lang="en-US" dirty="0" err="1"/>
              <a:t>Beaverdam</a:t>
            </a:r>
            <a:r>
              <a:rPr lang="en-US" dirty="0"/>
              <a:t> Creek contributes the highest total PCB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PCB source from sediment hot-spots and sink into cleaner sediments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59AEF-9373-4C65-8C83-3E5D73B5A740}"/>
              </a:ext>
            </a:extLst>
          </p:cNvPr>
          <p:cNvSpPr txBox="1"/>
          <p:nvPr/>
        </p:nvSpPr>
        <p:spPr>
          <a:xfrm>
            <a:off x="5726365" y="6488668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6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5D515177-A597-47E7-B8C7-1CFEE25F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" y="6241698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25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77A3D-73E1-4B9B-8AA3-9BEC4BA2B771}"/>
              </a:ext>
            </a:extLst>
          </p:cNvPr>
          <p:cNvSpPr/>
          <p:nvPr/>
        </p:nvSpPr>
        <p:spPr>
          <a:xfrm>
            <a:off x="560106" y="52903"/>
            <a:ext cx="8274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US" sz="2800" u="sng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dissolved PCB </a:t>
            </a:r>
            <a:r>
              <a:rPr lang="en-US" sz="28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loads for the Anacostia River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1A8086C-D5F0-4B2D-A6F1-86D856A46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8" y="813673"/>
            <a:ext cx="8274051" cy="495292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0D4727D-251C-4E97-9A38-9EA76AC9B562}"/>
              </a:ext>
            </a:extLst>
          </p:cNvPr>
          <p:cNvSpPr txBox="1"/>
          <p:nvPr/>
        </p:nvSpPr>
        <p:spPr>
          <a:xfrm>
            <a:off x="257578" y="5910315"/>
            <a:ext cx="857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Sediment hotspots and Lower </a:t>
            </a:r>
            <a:r>
              <a:rPr lang="en-US" dirty="0" err="1"/>
              <a:t>Beaverdam</a:t>
            </a:r>
            <a:r>
              <a:rPr lang="en-US" dirty="0"/>
              <a:t> Creek contribute most of the dissolved PCBs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4AF2DE-825D-49B7-85B0-521D6B6E7F32}"/>
              </a:ext>
            </a:extLst>
          </p:cNvPr>
          <p:cNvSpPr txBox="1"/>
          <p:nvPr/>
        </p:nvSpPr>
        <p:spPr>
          <a:xfrm>
            <a:off x="5777748" y="6488668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51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D11007FC-77AE-4CC5-A68C-51224754D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" y="6241698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4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323E7D-B74D-44BC-B0C7-5395A2C0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582" y="0"/>
            <a:ext cx="429041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460FE3-5053-43FF-B7A6-291AE73F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7" t="91488" r="60734" b="3453"/>
          <a:stretch/>
        </p:blipFill>
        <p:spPr>
          <a:xfrm>
            <a:off x="4997002" y="618186"/>
            <a:ext cx="2846231" cy="1159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F4CD1-3CCF-4D48-8882-9F70FF0E43B4}"/>
              </a:ext>
            </a:extLst>
          </p:cNvPr>
          <p:cNvSpPr txBox="1"/>
          <p:nvPr/>
        </p:nvSpPr>
        <p:spPr>
          <a:xfrm>
            <a:off x="241300" y="114300"/>
            <a:ext cx="4419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Sediment-water flux of PCBs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AFE89-FC20-4FE4-B2C7-311F05D4F52D}"/>
              </a:ext>
            </a:extLst>
          </p:cNvPr>
          <p:cNvSpPr txBox="1"/>
          <p:nvPr/>
        </p:nvSpPr>
        <p:spPr>
          <a:xfrm>
            <a:off x="124230" y="5181736"/>
            <a:ext cx="4540323" cy="122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Above </a:t>
            </a:r>
            <a:r>
              <a:rPr lang="en-US" b="1" dirty="0"/>
              <a:t>200 ng/g</a:t>
            </a:r>
            <a:r>
              <a:rPr lang="en-US" dirty="0"/>
              <a:t>, sediments act as a source of PCBs to the water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Below </a:t>
            </a:r>
            <a:r>
              <a:rPr lang="en-US" b="1" dirty="0"/>
              <a:t>200 ng/g</a:t>
            </a:r>
            <a:r>
              <a:rPr lang="en-US" dirty="0"/>
              <a:t>, sediments act as sinks of PCBs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8D73A-4EEC-40FD-B095-2812C396D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0" y="637520"/>
            <a:ext cx="4657790" cy="450576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4398A6-8552-4820-884B-4DB561F2BB54}"/>
              </a:ext>
            </a:extLst>
          </p:cNvPr>
          <p:cNvCxnSpPr/>
          <p:nvPr/>
        </p:nvCxnSpPr>
        <p:spPr>
          <a:xfrm>
            <a:off x="2568539" y="2126751"/>
            <a:ext cx="0" cy="2260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6A15C4-0C96-4F28-9A98-AAB557E88839}"/>
              </a:ext>
            </a:extLst>
          </p:cNvPr>
          <p:cNvSpPr txBox="1"/>
          <p:nvPr/>
        </p:nvSpPr>
        <p:spPr>
          <a:xfrm>
            <a:off x="1519255" y="6488668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Provisional data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79701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1737D7-E17E-42F5-8B84-B69F4EFCB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92" y="38154"/>
            <a:ext cx="4461436" cy="6175212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B65C32C-6577-4F86-A997-C44DBBE0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33950" y="6356352"/>
            <a:ext cx="2057400" cy="365125"/>
          </a:xfrm>
        </p:spPr>
        <p:txBody>
          <a:bodyPr/>
          <a:lstStyle/>
          <a:p>
            <a:pPr>
              <a:defRPr/>
            </a:pPr>
            <a:fld id="{E794FDBF-DAB3-4C34-B404-3F0FBF6AE29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28FEB8E-E1A4-4AC7-BA4D-F9A2D81FF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10" y="120042"/>
            <a:ext cx="3829683" cy="43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4291" bIns="3429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Conclusions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4DABAAE-58C0-48DE-B80C-EE8386A0A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35" y="768185"/>
            <a:ext cx="4672297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New data using latest technology for measuring low levels of pollutants in air and water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Main sources of dissolved PCBs in river: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Lower Beaverdam Creek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Sediment Hot-Spots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Water concentration exceedances for human cancer risk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High concentration in water causing net PCB volatilization from Anacostia River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Pollutant concentrations in mussel reflect concentrations in water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altLang="en-US" sz="2000" dirty="0"/>
              <a:t>Storm sediments cleaner than river sediments</a:t>
            </a:r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3FD81332-D873-4246-9783-5220989ADA5B}"/>
              </a:ext>
            </a:extLst>
          </p:cNvPr>
          <p:cNvSpPr>
            <a:spLocks noChangeArrowheads="1"/>
          </p:cNvSpPr>
          <p:nvPr/>
        </p:nvSpPr>
        <p:spPr bwMode="auto">
          <a:xfrm rot="7119490">
            <a:off x="8426463" y="508424"/>
            <a:ext cx="333375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0" name="Right Arrow 3">
            <a:extLst>
              <a:ext uri="{FF2B5EF4-FFF2-40B4-BE49-F238E27FC236}">
                <a16:creationId xmlns:a16="http://schemas.microsoft.com/office/drawing/2014/main" id="{9643C792-53DE-495C-8FB9-2161A97162AF}"/>
              </a:ext>
            </a:extLst>
          </p:cNvPr>
          <p:cNvSpPr>
            <a:spLocks noChangeArrowheads="1"/>
          </p:cNvSpPr>
          <p:nvPr/>
        </p:nvSpPr>
        <p:spPr bwMode="auto">
          <a:xfrm rot="2691260">
            <a:off x="4653182" y="1002550"/>
            <a:ext cx="596629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733B66CB-731C-4E91-906C-F40A75780D6F}"/>
              </a:ext>
            </a:extLst>
          </p:cNvPr>
          <p:cNvSpPr txBox="1">
            <a:spLocks noChangeArrowheads="1"/>
          </p:cNvSpPr>
          <p:nvPr/>
        </p:nvSpPr>
        <p:spPr bwMode="auto">
          <a:xfrm rot="2515368">
            <a:off x="5178887" y="1104110"/>
            <a:ext cx="593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600" dirty="0">
                <a:solidFill>
                  <a:srgbClr val="00B050"/>
                </a:solidFill>
              </a:rPr>
              <a:t>LBC</a:t>
            </a:r>
          </a:p>
        </p:txBody>
      </p:sp>
      <p:sp>
        <p:nvSpPr>
          <p:cNvPr id="32" name="Right Arrow 3">
            <a:extLst>
              <a:ext uri="{FF2B5EF4-FFF2-40B4-BE49-F238E27FC236}">
                <a16:creationId xmlns:a16="http://schemas.microsoft.com/office/drawing/2014/main" id="{1ABB3970-6CF9-4E1A-AC85-4B6809D279E9}"/>
              </a:ext>
            </a:extLst>
          </p:cNvPr>
          <p:cNvSpPr>
            <a:spLocks noChangeArrowheads="1"/>
          </p:cNvSpPr>
          <p:nvPr/>
        </p:nvSpPr>
        <p:spPr bwMode="auto">
          <a:xfrm rot="3429197">
            <a:off x="7268917" y="535301"/>
            <a:ext cx="333375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2E089C73-C534-4266-90C1-876B6D335A4B}"/>
              </a:ext>
            </a:extLst>
          </p:cNvPr>
          <p:cNvSpPr txBox="1">
            <a:spLocks noChangeArrowheads="1"/>
          </p:cNvSpPr>
          <p:nvPr/>
        </p:nvSpPr>
        <p:spPr bwMode="auto">
          <a:xfrm rot="18894422">
            <a:off x="8581432" y="86306"/>
            <a:ext cx="615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600" dirty="0">
                <a:solidFill>
                  <a:srgbClr val="00B050"/>
                </a:solidFill>
              </a:rPr>
              <a:t>NEB</a:t>
            </a:r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id="{DC9ADCCA-41F0-4D57-9B1F-4F4914ED08E3}"/>
              </a:ext>
            </a:extLst>
          </p:cNvPr>
          <p:cNvSpPr txBox="1">
            <a:spLocks noChangeArrowheads="1"/>
          </p:cNvSpPr>
          <p:nvPr/>
        </p:nvSpPr>
        <p:spPr bwMode="auto">
          <a:xfrm rot="2849909">
            <a:off x="6794198" y="135305"/>
            <a:ext cx="7416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600" dirty="0">
                <a:solidFill>
                  <a:srgbClr val="00B050"/>
                </a:solidFill>
              </a:rPr>
              <a:t>NWB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DE848-975F-4BD7-A0D2-CE597B828A4F}"/>
              </a:ext>
            </a:extLst>
          </p:cNvPr>
          <p:cNvSpPr txBox="1"/>
          <p:nvPr/>
        </p:nvSpPr>
        <p:spPr>
          <a:xfrm>
            <a:off x="3311950" y="6403563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27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63E66B83-9B92-4772-B166-468EAC583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" y="6241698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0B57BB65-E9EE-4005-A865-9D4E68C13409}"/>
              </a:ext>
            </a:extLst>
          </p:cNvPr>
          <p:cNvSpPr txBox="1">
            <a:spLocks noChangeArrowheads="1"/>
          </p:cNvSpPr>
          <p:nvPr/>
        </p:nvSpPr>
        <p:spPr>
          <a:xfrm>
            <a:off x="824157" y="6182321"/>
            <a:ext cx="2618733" cy="6136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5" name="Right Arrow 3">
            <a:extLst>
              <a:ext uri="{FF2B5EF4-FFF2-40B4-BE49-F238E27FC236}">
                <a16:creationId xmlns:a16="http://schemas.microsoft.com/office/drawing/2014/main" id="{3436D7B3-8214-41E9-B007-E057A8BAAE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53546" y="5138218"/>
            <a:ext cx="333375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73CF9-C735-45DA-A04F-95684FCCECD9}"/>
              </a:ext>
            </a:extLst>
          </p:cNvPr>
          <p:cNvSpPr txBox="1"/>
          <p:nvPr/>
        </p:nvSpPr>
        <p:spPr>
          <a:xfrm>
            <a:off x="7374485" y="5399366"/>
            <a:ext cx="99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Hot spot</a:t>
            </a:r>
          </a:p>
        </p:txBody>
      </p:sp>
    </p:spTree>
    <p:extLst>
      <p:ext uri="{BB962C8B-B14F-4D97-AF65-F5344CB8AC3E}">
        <p14:creationId xmlns:p14="http://schemas.microsoft.com/office/powerpoint/2010/main" val="347687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26" y="64545"/>
            <a:ext cx="6141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INPUTS OF POLLUTANTS</a:t>
            </a:r>
          </a:p>
        </p:txBody>
      </p:sp>
      <p:pic>
        <p:nvPicPr>
          <p:cNvPr id="14" name="Picture 2" descr="C:\Users\Upal\Documents\UMBC-other\Papers published\Feature-in-situ-amendments\Figure-revised-1.jpg">
            <a:extLst>
              <a:ext uri="{FF2B5EF4-FFF2-40B4-BE49-F238E27FC236}">
                <a16:creationId xmlns:a16="http://schemas.microsoft.com/office/drawing/2014/main" id="{BEB5640A-82C3-4FF5-BB2D-D5569E96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545" y="1309556"/>
            <a:ext cx="4245429" cy="5428400"/>
          </a:xfrm>
          <a:prstGeom prst="rect">
            <a:avLst/>
          </a:prstGeom>
          <a:noFill/>
        </p:spPr>
      </p:pic>
      <p:sp>
        <p:nvSpPr>
          <p:cNvPr id="15" name="Right Arrow 3">
            <a:extLst>
              <a:ext uri="{FF2B5EF4-FFF2-40B4-BE49-F238E27FC236}">
                <a16:creationId xmlns:a16="http://schemas.microsoft.com/office/drawing/2014/main" id="{25EF69B3-5EFE-4509-8FF4-88F8CBD43A13}"/>
              </a:ext>
            </a:extLst>
          </p:cNvPr>
          <p:cNvSpPr>
            <a:spLocks noChangeArrowheads="1"/>
          </p:cNvSpPr>
          <p:nvPr/>
        </p:nvSpPr>
        <p:spPr bwMode="auto">
          <a:xfrm rot="746306">
            <a:off x="6139598" y="2385176"/>
            <a:ext cx="333375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5DE3472E-DEE6-4A34-B1A1-DCCFBE229F34}"/>
              </a:ext>
            </a:extLst>
          </p:cNvPr>
          <p:cNvSpPr txBox="1">
            <a:spLocks noChangeArrowheads="1"/>
          </p:cNvSpPr>
          <p:nvPr/>
        </p:nvSpPr>
        <p:spPr bwMode="auto">
          <a:xfrm rot="519001">
            <a:off x="5246382" y="1941526"/>
            <a:ext cx="1048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Tributary</a:t>
            </a: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inputs</a:t>
            </a:r>
          </a:p>
        </p:txBody>
      </p:sp>
      <p:sp>
        <p:nvSpPr>
          <p:cNvPr id="17" name="Right Arrow 3">
            <a:extLst>
              <a:ext uri="{FF2B5EF4-FFF2-40B4-BE49-F238E27FC236}">
                <a16:creationId xmlns:a16="http://schemas.microsoft.com/office/drawing/2014/main" id="{CA737062-EB58-4370-A515-D3F4940AF7FC}"/>
              </a:ext>
            </a:extLst>
          </p:cNvPr>
          <p:cNvSpPr>
            <a:spLocks noChangeArrowheads="1"/>
          </p:cNvSpPr>
          <p:nvPr/>
        </p:nvSpPr>
        <p:spPr bwMode="auto">
          <a:xfrm rot="7119490">
            <a:off x="8545151" y="1229823"/>
            <a:ext cx="333375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2B2A653A-1E52-45C4-B7FF-B3FDF7F6B4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146354" y="306864"/>
            <a:ext cx="1130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Upstream inputs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4856D30B-E962-47A0-B954-B8A94408404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142055" y="306865"/>
            <a:ext cx="1130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Air-water exchange</a:t>
            </a:r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12933806-F820-4B9F-A097-56647D0EDAE2}"/>
              </a:ext>
            </a:extLst>
          </p:cNvPr>
          <p:cNvSpPr/>
          <p:nvPr/>
        </p:nvSpPr>
        <p:spPr>
          <a:xfrm>
            <a:off x="7632182" y="1195515"/>
            <a:ext cx="185438" cy="4775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4BB4F-7F2B-4B42-92A1-969201368B98}"/>
              </a:ext>
            </a:extLst>
          </p:cNvPr>
          <p:cNvSpPr txBox="1"/>
          <p:nvPr/>
        </p:nvSpPr>
        <p:spPr>
          <a:xfrm>
            <a:off x="7359256" y="5164852"/>
            <a:ext cx="111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Flux from sediment</a:t>
            </a:r>
          </a:p>
        </p:txBody>
      </p:sp>
      <p:pic>
        <p:nvPicPr>
          <p:cNvPr id="22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16C50CD0-58C6-4C2D-9792-9628DDE2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" y="6293068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A71382-D09F-4209-865A-90BDA02BEFFB}"/>
              </a:ext>
            </a:extLst>
          </p:cNvPr>
          <p:cNvSpPr txBox="1"/>
          <p:nvPr/>
        </p:nvSpPr>
        <p:spPr>
          <a:xfrm>
            <a:off x="105651" y="624261"/>
            <a:ext cx="5432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Human exposure from water through food chain</a:t>
            </a: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Dissolved concentrations control exposure</a:t>
            </a: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Contributions to water from:</a:t>
            </a: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	1) Bed sediments</a:t>
            </a: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	2) Inputs from tributaries and outfalls</a:t>
            </a: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	3) Air-water exchange</a:t>
            </a: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Ongoing inputs difficult to characterize</a:t>
            </a: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Using state of the art monitoring approaches to quantify loads</a:t>
            </a: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Complements RI with new data on loads</a:t>
            </a: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30188" indent="-2301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Coordinated with USGS effort to characterize stormflow inputs</a:t>
            </a:r>
          </a:p>
        </p:txBody>
      </p:sp>
      <p:sp>
        <p:nvSpPr>
          <p:cNvPr id="23" name="Right Arrow 3">
            <a:extLst>
              <a:ext uri="{FF2B5EF4-FFF2-40B4-BE49-F238E27FC236}">
                <a16:creationId xmlns:a16="http://schemas.microsoft.com/office/drawing/2014/main" id="{D3756758-FBEC-4320-954F-DA4F49548A4E}"/>
              </a:ext>
            </a:extLst>
          </p:cNvPr>
          <p:cNvSpPr>
            <a:spLocks noChangeArrowheads="1"/>
          </p:cNvSpPr>
          <p:nvPr/>
        </p:nvSpPr>
        <p:spPr bwMode="auto">
          <a:xfrm rot="8357410">
            <a:off x="5661636" y="5167722"/>
            <a:ext cx="466906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EE6520-3AD4-4E1A-BD65-04815E22CEFB}"/>
              </a:ext>
            </a:extLst>
          </p:cNvPr>
          <p:cNvSpPr txBox="1"/>
          <p:nvPr/>
        </p:nvSpPr>
        <p:spPr>
          <a:xfrm>
            <a:off x="5203741" y="5441851"/>
            <a:ext cx="99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Outflow 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C04C0DCD-0141-41C9-8BA6-181A604F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079" y="2835281"/>
            <a:ext cx="12943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CSO</a:t>
            </a:r>
          </a:p>
        </p:txBody>
      </p:sp>
      <p:sp>
        <p:nvSpPr>
          <p:cNvPr id="32" name="Right Arrow 3">
            <a:extLst>
              <a:ext uri="{FF2B5EF4-FFF2-40B4-BE49-F238E27FC236}">
                <a16:creationId xmlns:a16="http://schemas.microsoft.com/office/drawing/2014/main" id="{92070BF4-FF65-4BE4-BD08-F3A037C8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945" y="2895367"/>
            <a:ext cx="596629" cy="228600"/>
          </a:xfrm>
          <a:prstGeom prst="rightArrow">
            <a:avLst>
              <a:gd name="adj1" fmla="val 50000"/>
              <a:gd name="adj2" fmla="val 5019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7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04" y="1056187"/>
            <a:ext cx="5840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200"/>
              </a:spcAft>
              <a:buAutoNum type="arabicParenR"/>
            </a:pPr>
            <a:r>
              <a:rPr lang="en-US" sz="2000" dirty="0"/>
              <a:t>Hydrophobic chemicals partition between water and solid phases </a:t>
            </a:r>
          </a:p>
          <a:p>
            <a:pPr marL="457189" indent="-457189">
              <a:spcAft>
                <a:spcPts val="1200"/>
              </a:spcAft>
              <a:buAutoNum type="arabicParenR"/>
            </a:pPr>
            <a:r>
              <a:rPr lang="en-US" sz="2000" dirty="0"/>
              <a:t>Concentration in polymer can be related to the concentration in water</a:t>
            </a:r>
          </a:p>
          <a:p>
            <a:pPr marL="457189" indent="-457189">
              <a:spcAft>
                <a:spcPts val="1200"/>
              </a:spcAft>
              <a:buAutoNum type="arabicParenR"/>
            </a:pPr>
            <a:r>
              <a:rPr lang="en-US" sz="2000" dirty="0"/>
              <a:t>Performance reference compounds used to correct for non-equilibrium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981" y="38211"/>
            <a:ext cx="650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SAMPLING FOR MEASURING FREELY DISSOLVED CONCENTRATIONS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F87014-F660-455F-9D28-EF4A4F57F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r="16758"/>
          <a:stretch/>
        </p:blipFill>
        <p:spPr>
          <a:xfrm>
            <a:off x="335371" y="3302956"/>
            <a:ext cx="2681952" cy="30721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58215D-C4BC-42D4-8AC8-076A4D8D6429}"/>
              </a:ext>
            </a:extLst>
          </p:cNvPr>
          <p:cNvSpPr txBox="1"/>
          <p:nvPr/>
        </p:nvSpPr>
        <p:spPr>
          <a:xfrm>
            <a:off x="592752" y="6382176"/>
            <a:ext cx="4758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New approach: Integrative passive sampling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A67277-0DAB-4B17-8EEA-FA7F3D525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54" r="18162"/>
          <a:stretch/>
        </p:blipFill>
        <p:spPr>
          <a:xfrm>
            <a:off x="3159921" y="3302956"/>
            <a:ext cx="2776565" cy="30721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6F443F-367D-40F7-AD98-F12296EED3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t="15409" r="16820" b="16014"/>
          <a:stretch/>
        </p:blipFill>
        <p:spPr>
          <a:xfrm rot="5400000">
            <a:off x="6107130" y="254056"/>
            <a:ext cx="3064592" cy="2721093"/>
          </a:xfrm>
          <a:prstGeom prst="rect">
            <a:avLst/>
          </a:prstGeom>
        </p:spPr>
      </p:pic>
      <p:pic>
        <p:nvPicPr>
          <p:cNvPr id="9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F7EB1C47-6098-41B8-8AE7-EA6FAF64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" y="6293068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37891-535B-405D-854C-D622A9712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277" y="3302957"/>
            <a:ext cx="2730696" cy="32121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457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789" t="14866" r="19579" b="13649"/>
          <a:stretch/>
        </p:blipFill>
        <p:spPr>
          <a:xfrm>
            <a:off x="155985" y="225261"/>
            <a:ext cx="5819699" cy="4811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3" t="28554" r="78037" b="10850"/>
          <a:stretch/>
        </p:blipFill>
        <p:spPr>
          <a:xfrm>
            <a:off x="6128085" y="1"/>
            <a:ext cx="2775284" cy="5037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63" t="37509" r="79474" b="38351"/>
          <a:stretch/>
        </p:blipFill>
        <p:spPr>
          <a:xfrm>
            <a:off x="6128085" y="4780551"/>
            <a:ext cx="2630907" cy="2069431"/>
          </a:xfrm>
          <a:prstGeom prst="rect">
            <a:avLst/>
          </a:prstGeom>
        </p:spPr>
      </p:pic>
      <p:sp>
        <p:nvSpPr>
          <p:cNvPr id="6" name="Teardrop 5"/>
          <p:cNvSpPr/>
          <p:nvPr/>
        </p:nvSpPr>
        <p:spPr>
          <a:xfrm rot="8119553">
            <a:off x="693451" y="5145572"/>
            <a:ext cx="383555" cy="372200"/>
          </a:xfrm>
          <a:prstGeom prst="teardrop">
            <a:avLst>
              <a:gd name="adj" fmla="val 1588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796225" y="5064499"/>
            <a:ext cx="689811" cy="64168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2276847" y="5180405"/>
            <a:ext cx="521369" cy="561473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709" y="5815266"/>
            <a:ext cx="190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Water sampler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8368" y="5817718"/>
            <a:ext cx="190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Mussel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1255" y="5815266"/>
            <a:ext cx="190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Air sampler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631" y="289152"/>
            <a:ext cx="469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LOCATIONS</a:t>
            </a:r>
          </a:p>
        </p:txBody>
      </p:sp>
      <p:pic>
        <p:nvPicPr>
          <p:cNvPr id="13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37EC9686-9825-4344-92E5-D3A6F1107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" y="6273863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6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FF78FD4-DF24-47AF-92A6-80921F512FAA}"/>
              </a:ext>
            </a:extLst>
          </p:cNvPr>
          <p:cNvSpPr txBox="1">
            <a:spLocks noChangeArrowheads="1"/>
          </p:cNvSpPr>
          <p:nvPr/>
        </p:nvSpPr>
        <p:spPr>
          <a:xfrm>
            <a:off x="3205834" y="41539"/>
            <a:ext cx="2813812" cy="6953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3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PCBs in water </a:t>
            </a:r>
            <a:endParaRPr lang="en-US" altLang="en-US" sz="2400" dirty="0">
              <a:solidFill>
                <a:srgbClr val="25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DE1DDEE0-61A6-41C5-B7D4-57F06123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" y="6241698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3791" y="6368623"/>
            <a:ext cx="3369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Deployment July-September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5BC17-5521-437C-996E-B3D088B9D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8" y="553196"/>
            <a:ext cx="8609742" cy="45119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ECC5FA-47F8-4625-AC9D-2A64E41DE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728" y="2917561"/>
            <a:ext cx="3932261" cy="5913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2725ED-CA42-44EF-A7E8-7A658FFF2E27}"/>
              </a:ext>
            </a:extLst>
          </p:cNvPr>
          <p:cNvSpPr txBox="1"/>
          <p:nvPr/>
        </p:nvSpPr>
        <p:spPr>
          <a:xfrm>
            <a:off x="231719" y="5266801"/>
            <a:ext cx="8155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Dissolved PCBs exceed 10</a:t>
            </a:r>
            <a:r>
              <a:rPr lang="en-US" baseline="30000" dirty="0"/>
              <a:t>-5</a:t>
            </a:r>
            <a:r>
              <a:rPr lang="en-US" dirty="0"/>
              <a:t> cancer risk at several tributaries and in Anacostia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Dissolved PCBs in LBC higher than in Anacostia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7C4F64-476A-4837-87B3-5C57DA879EFE}"/>
              </a:ext>
            </a:extLst>
          </p:cNvPr>
          <p:cNvSpPr txBox="1"/>
          <p:nvPr/>
        </p:nvSpPr>
        <p:spPr>
          <a:xfrm>
            <a:off x="5624895" y="6447129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Provisional data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61190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657B68C4-6915-49A2-9385-2DA61E32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854" y="0"/>
            <a:ext cx="2564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PAHs in water</a:t>
            </a:r>
          </a:p>
        </p:txBody>
      </p:sp>
      <p:pic>
        <p:nvPicPr>
          <p:cNvPr id="22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9B94EE72-9847-4184-B1C5-C2F2A05C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" y="6241698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2141" y="6241698"/>
            <a:ext cx="3369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Deployment July-September 2016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3AB56-8FFA-456A-BB8A-D92246076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88" y="770562"/>
            <a:ext cx="8487154" cy="52295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E20E10D-DDCC-42E8-A5BD-1E6DEE90FD26}"/>
              </a:ext>
            </a:extLst>
          </p:cNvPr>
          <p:cNvSpPr txBox="1"/>
          <p:nvPr/>
        </p:nvSpPr>
        <p:spPr>
          <a:xfrm>
            <a:off x="5569758" y="6488668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Provisional data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93022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657B68C4-6915-49A2-9385-2DA61E32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854" y="0"/>
            <a:ext cx="24192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DDx</a:t>
            </a:r>
            <a:r>
              <a:rPr lang="en-US" altLang="en-US" sz="32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water</a:t>
            </a:r>
          </a:p>
        </p:txBody>
      </p:sp>
      <p:pic>
        <p:nvPicPr>
          <p:cNvPr id="22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9B94EE72-9847-4184-B1C5-C2F2A05C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" y="6241698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2141" y="6241698"/>
            <a:ext cx="3369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Deployment July-September 2016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20E10D-DDCC-42E8-A5BD-1E6DEE90FD26}"/>
              </a:ext>
            </a:extLst>
          </p:cNvPr>
          <p:cNvSpPr txBox="1"/>
          <p:nvPr/>
        </p:nvSpPr>
        <p:spPr>
          <a:xfrm>
            <a:off x="5569758" y="6488668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C5E33-9352-45E3-8DF6-D2B9C2B01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5" y="1182909"/>
            <a:ext cx="8587994" cy="44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3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657B68C4-6915-49A2-9385-2DA61E32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169" y="0"/>
            <a:ext cx="3491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Chlordanes</a:t>
            </a:r>
            <a:r>
              <a:rPr lang="en-US" altLang="en-US" sz="32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water</a:t>
            </a:r>
          </a:p>
        </p:txBody>
      </p:sp>
      <p:pic>
        <p:nvPicPr>
          <p:cNvPr id="22" name="Picture 6" descr="http://terrystuff.files.wordpress.com/2009/11/umbc_seal.png?w=150&amp;h=150">
            <a:extLst>
              <a:ext uri="{FF2B5EF4-FFF2-40B4-BE49-F238E27FC236}">
                <a16:creationId xmlns:a16="http://schemas.microsoft.com/office/drawing/2014/main" id="{9B94EE72-9847-4184-B1C5-C2F2A05C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" y="6241698"/>
            <a:ext cx="496257" cy="4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2141" y="6241698"/>
            <a:ext cx="3369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Deployment July-September 2016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20E10D-DDCC-42E8-A5BD-1E6DEE90FD26}"/>
              </a:ext>
            </a:extLst>
          </p:cNvPr>
          <p:cNvSpPr txBox="1"/>
          <p:nvPr/>
        </p:nvSpPr>
        <p:spPr>
          <a:xfrm>
            <a:off x="5569758" y="6488668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Provisional data subject to 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0DA96-3B34-4DBD-BBAD-38C78B843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8" y="957518"/>
            <a:ext cx="8918168" cy="4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4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59CDD-D101-41CB-9AF9-943C7C5B9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" t="4241" r="15974" b="13031"/>
          <a:stretch/>
        </p:blipFill>
        <p:spPr>
          <a:xfrm>
            <a:off x="222739" y="3810797"/>
            <a:ext cx="4883439" cy="2883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4C711F-B414-4725-BF2E-853ED0943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" t="3839" r="6059" b="3020"/>
          <a:stretch/>
        </p:blipFill>
        <p:spPr>
          <a:xfrm>
            <a:off x="140677" y="567662"/>
            <a:ext cx="5509845" cy="3243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109B2-C583-43F1-B41E-D4F70DB7D8AB}"/>
              </a:ext>
            </a:extLst>
          </p:cNvPr>
          <p:cNvSpPr txBox="1"/>
          <p:nvPr/>
        </p:nvSpPr>
        <p:spPr>
          <a:xfrm>
            <a:off x="1287286" y="0"/>
            <a:ext cx="6569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PCBs in mussels compared to surface water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601443"/>
              </p:ext>
            </p:extLst>
          </p:nvPr>
        </p:nvGraphicFramePr>
        <p:xfrm>
          <a:off x="5489771" y="3428999"/>
          <a:ext cx="3513552" cy="32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BAA1E6-61E4-40AE-A37D-A21CC8D325CC}"/>
              </a:ext>
            </a:extLst>
          </p:cNvPr>
          <p:cNvSpPr txBox="1"/>
          <p:nvPr/>
        </p:nvSpPr>
        <p:spPr>
          <a:xfrm>
            <a:off x="5743273" y="1349774"/>
            <a:ext cx="3167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PCB bioaccumulation in deployed mussels reflect differences in freely dissolved concentration in surface water</a:t>
            </a:r>
          </a:p>
        </p:txBody>
      </p:sp>
    </p:spTree>
    <p:extLst>
      <p:ext uri="{BB962C8B-B14F-4D97-AF65-F5344CB8AC3E}">
        <p14:creationId xmlns:p14="http://schemas.microsoft.com/office/powerpoint/2010/main" val="358378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2222</TotalTime>
  <Words>511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Ryan</dc:creator>
  <cp:lastModifiedBy>Upal Ghosh</cp:lastModifiedBy>
  <cp:revision>221</cp:revision>
  <dcterms:created xsi:type="dcterms:W3CDTF">2017-12-09T18:35:37Z</dcterms:created>
  <dcterms:modified xsi:type="dcterms:W3CDTF">2018-09-13T03:46:33Z</dcterms:modified>
</cp:coreProperties>
</file>