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handoutMasterIdLst>
    <p:handoutMasterId r:id="rId20"/>
  </p:handoutMasterIdLst>
  <p:sldIdLst>
    <p:sldId id="285" r:id="rId2"/>
    <p:sldId id="276" r:id="rId3"/>
    <p:sldId id="302" r:id="rId4"/>
    <p:sldId id="303" r:id="rId5"/>
    <p:sldId id="288" r:id="rId6"/>
    <p:sldId id="294" r:id="rId7"/>
    <p:sldId id="290" r:id="rId8"/>
    <p:sldId id="293" r:id="rId9"/>
    <p:sldId id="297" r:id="rId10"/>
    <p:sldId id="298" r:id="rId11"/>
    <p:sldId id="299" r:id="rId12"/>
    <p:sldId id="300" r:id="rId13"/>
    <p:sldId id="301" r:id="rId14"/>
    <p:sldId id="281" r:id="rId15"/>
    <p:sldId id="295" r:id="rId16"/>
    <p:sldId id="272" r:id="rId17"/>
    <p:sldId id="273"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vUS" initials="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8" autoAdjust="0"/>
    <p:restoredTop sz="86457" autoAdjust="0"/>
  </p:normalViewPr>
  <p:slideViewPr>
    <p:cSldViewPr>
      <p:cViewPr>
        <p:scale>
          <a:sx n="100" d="100"/>
          <a:sy n="100" d="100"/>
        </p:scale>
        <p:origin x="-2814" y="-822"/>
      </p:cViewPr>
      <p:guideLst>
        <p:guide orient="horz" pos="2160"/>
        <p:guide pos="2880"/>
      </p:guideLst>
    </p:cSldViewPr>
  </p:slideViewPr>
  <p:outlineViewPr>
    <p:cViewPr>
      <p:scale>
        <a:sx n="33" d="100"/>
        <a:sy n="33" d="100"/>
      </p:scale>
      <p:origin x="0" y="68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0B195C89-16BA-42D3-B605-370F5B88BCC4}" type="datetimeFigureOut">
              <a:rPr lang="en-US" smtClean="0"/>
              <a:t>9/14/2017</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97617EE-E080-47E9-9983-6A8392983FC0}" type="slidenum">
              <a:rPr lang="en-US" smtClean="0"/>
              <a:t>‹#›</a:t>
            </a:fld>
            <a:endParaRPr lang="en-US"/>
          </a:p>
        </p:txBody>
      </p:sp>
    </p:spTree>
    <p:extLst>
      <p:ext uri="{BB962C8B-B14F-4D97-AF65-F5344CB8AC3E}">
        <p14:creationId xmlns:p14="http://schemas.microsoft.com/office/powerpoint/2010/main" val="3475828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607" tIns="46804" rIns="93607" bIns="46804"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607" tIns="46804" rIns="93607" bIns="46804" rtlCol="0"/>
          <a:lstStyle>
            <a:lvl1pPr algn="r">
              <a:defRPr sz="1200"/>
            </a:lvl1pPr>
          </a:lstStyle>
          <a:p>
            <a:fld id="{31E1DA8A-2432-44A0-B5DD-DEFB35531BDD}" type="datetimeFigureOut">
              <a:rPr lang="en-US" smtClean="0"/>
              <a:t>9/14/2017</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607" tIns="46804" rIns="93607" bIns="46804"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607" tIns="46804" rIns="93607" bIns="468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607" tIns="46804" rIns="93607" bIns="468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607" tIns="46804" rIns="93607" bIns="46804" rtlCol="0" anchor="b"/>
          <a:lstStyle>
            <a:lvl1pPr algn="r">
              <a:defRPr sz="1200"/>
            </a:lvl1pPr>
          </a:lstStyle>
          <a:p>
            <a:fld id="{33809F7D-9572-4A96-ACF7-03781023F8D9}" type="slidenum">
              <a:rPr lang="en-US" smtClean="0"/>
              <a:t>‹#›</a:t>
            </a:fld>
            <a:endParaRPr lang="en-US" dirty="0"/>
          </a:p>
        </p:txBody>
      </p:sp>
    </p:spTree>
    <p:extLst>
      <p:ext uri="{BB962C8B-B14F-4D97-AF65-F5344CB8AC3E}">
        <p14:creationId xmlns:p14="http://schemas.microsoft.com/office/powerpoint/2010/main" val="92155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1</a:t>
            </a:fld>
            <a:endParaRPr lang="en-US" dirty="0"/>
          </a:p>
        </p:txBody>
      </p:sp>
    </p:spTree>
    <p:extLst>
      <p:ext uri="{BB962C8B-B14F-4D97-AF65-F5344CB8AC3E}">
        <p14:creationId xmlns:p14="http://schemas.microsoft.com/office/powerpoint/2010/main" val="397722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 Non-site specific literature values</a:t>
            </a:r>
            <a:r>
              <a:rPr lang="en-US" baseline="0" dirty="0" smtClean="0"/>
              <a:t> were used in the background evaluation for comparison. </a:t>
            </a:r>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10</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97466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9746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Permit delays NPS and MD</a:t>
            </a:r>
            <a:endParaRPr lang="en-US" b="1" dirty="0"/>
          </a:p>
        </p:txBody>
      </p:sp>
      <p:sp>
        <p:nvSpPr>
          <p:cNvPr id="4" name="Slide Number Placeholder 3"/>
          <p:cNvSpPr>
            <a:spLocks noGrp="1"/>
          </p:cNvSpPr>
          <p:nvPr>
            <p:ph type="sldNum" sz="quarter" idx="10"/>
          </p:nvPr>
        </p:nvSpPr>
        <p:spPr/>
        <p:txBody>
          <a:bodyPr/>
          <a:lstStyle/>
          <a:p>
            <a:fld id="{33809F7D-9572-4A96-ACF7-03781023F8D9}" type="slidenum">
              <a:rPr lang="en-US" smtClean="0"/>
              <a:t>14</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15</a:t>
            </a:fld>
            <a:endParaRPr lang="en-US" dirty="0"/>
          </a:p>
        </p:txBody>
      </p:sp>
    </p:spTree>
    <p:extLst>
      <p:ext uri="{BB962C8B-B14F-4D97-AF65-F5344CB8AC3E}">
        <p14:creationId xmlns:p14="http://schemas.microsoft.com/office/powerpoint/2010/main" val="3314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16</a:t>
            </a:fld>
            <a:endParaRPr lang="en-US" dirty="0"/>
          </a:p>
        </p:txBody>
      </p:sp>
    </p:spTree>
    <p:extLst>
      <p:ext uri="{BB962C8B-B14F-4D97-AF65-F5344CB8AC3E}">
        <p14:creationId xmlns:p14="http://schemas.microsoft.com/office/powerpoint/2010/main" val="3314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3DA649-4802-4E6C-BBAC-01444AF9B1EB}" type="slidenum">
              <a:rPr lang="en-US" smtClean="0"/>
              <a:pPr/>
              <a:t>17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2</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3</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4</a:t>
            </a:fld>
            <a:endParaRPr lang="en-US" dirty="0"/>
          </a:p>
        </p:txBody>
      </p:sp>
    </p:spTree>
    <p:extLst>
      <p:ext uri="{BB962C8B-B14F-4D97-AF65-F5344CB8AC3E}">
        <p14:creationId xmlns:p14="http://schemas.microsoft.com/office/powerpoint/2010/main" val="195765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5</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6</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7</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8</a:t>
            </a:fld>
            <a:endParaRPr lang="en-US" dirty="0"/>
          </a:p>
        </p:txBody>
      </p:sp>
    </p:spTree>
    <p:extLst>
      <p:ext uri="{BB962C8B-B14F-4D97-AF65-F5344CB8AC3E}">
        <p14:creationId xmlns:p14="http://schemas.microsoft.com/office/powerpoint/2010/main" val="259746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Cooling tower basin</a:t>
            </a:r>
            <a:r>
              <a:rPr lang="en-US" baseline="0" dirty="0" smtClean="0"/>
              <a:t> – around 8000 ton of soil removed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Former sludge dewatering area, former coal piles, </a:t>
            </a:r>
            <a:r>
              <a:rPr lang="en-US" dirty="0" smtClean="0"/>
              <a:t>former</a:t>
            </a:r>
            <a:r>
              <a:rPr lang="en-US" baseline="0" dirty="0" smtClean="0"/>
              <a:t> transformer area, former railroad switch yard, historical PCB spill areas- salvage yard, storage areas, former fueling island</a:t>
            </a:r>
          </a:p>
          <a:p>
            <a:endParaRPr lang="en-US" dirty="0"/>
          </a:p>
        </p:txBody>
      </p:sp>
      <p:sp>
        <p:nvSpPr>
          <p:cNvPr id="4" name="Slide Number Placeholder 3"/>
          <p:cNvSpPr>
            <a:spLocks noGrp="1"/>
          </p:cNvSpPr>
          <p:nvPr>
            <p:ph type="sldNum" sz="quarter" idx="10"/>
          </p:nvPr>
        </p:nvSpPr>
        <p:spPr/>
        <p:txBody>
          <a:bodyPr/>
          <a:lstStyle/>
          <a:p>
            <a:fld id="{33809F7D-9572-4A96-ACF7-03781023F8D9}" type="slidenum">
              <a:rPr lang="en-US" smtClean="0"/>
              <a:t>9</a:t>
            </a:fld>
            <a:endParaRPr lang="en-US" dirty="0"/>
          </a:p>
        </p:txBody>
      </p:sp>
    </p:spTree>
    <p:extLst>
      <p:ext uri="{BB962C8B-B14F-4D97-AF65-F5344CB8AC3E}">
        <p14:creationId xmlns:p14="http://schemas.microsoft.com/office/powerpoint/2010/main" val="259746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30051"/>
            <a:ext cx="7772400" cy="1470025"/>
          </a:xfrm>
        </p:spPr>
        <p:txBody>
          <a:bodyPr>
            <a:noAutofit/>
          </a:bodyPr>
          <a:lstStyle>
            <a:lvl1pPr algn="l">
              <a:defRPr sz="3600" b="1" i="0">
                <a:solidFill>
                  <a:schemeClr val="accent3">
                    <a:lumMod val="75000"/>
                  </a:schemeClr>
                </a:solidFill>
                <a:latin typeface="Gill Sans MT"/>
                <a:cs typeface="Gill Sans MT"/>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685800" y="2783397"/>
            <a:ext cx="7772400" cy="1035091"/>
          </a:xfrm>
        </p:spPr>
        <p:txBody>
          <a:bodyPr>
            <a:normAutofit/>
          </a:bodyPr>
          <a:lstStyle>
            <a:lvl1pPr marL="0" indent="0" algn="l">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sp>
        <p:nvSpPr>
          <p:cNvPr id="4" name="Date Placeholder 3"/>
          <p:cNvSpPr>
            <a:spLocks noGrp="1"/>
          </p:cNvSpPr>
          <p:nvPr>
            <p:ph type="dt" sz="half" idx="10"/>
          </p:nvPr>
        </p:nvSpPr>
        <p:spPr/>
        <p:txBody>
          <a:bodyPr/>
          <a:lstStyle/>
          <a:p>
            <a:fld id="{9066DE12-8BC5-49CA-A6F6-E047370934C0}" type="datetime1">
              <a:rPr lang="en-US" smtClean="0"/>
              <a:t>9/14/2017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dirty="0"/>
          </a:p>
        </p:txBody>
      </p:sp>
      <p:sp>
        <p:nvSpPr>
          <p:cNvPr id="10" name="Text Placeholder 9"/>
          <p:cNvSpPr>
            <a:spLocks noGrp="1"/>
          </p:cNvSpPr>
          <p:nvPr>
            <p:ph type="body" sz="quarter" idx="13"/>
          </p:nvPr>
        </p:nvSpPr>
        <p:spPr>
          <a:xfrm>
            <a:off x="685800" y="4732338"/>
            <a:ext cx="7772400" cy="1624012"/>
          </a:xfrm>
        </p:spPr>
        <p:txBody>
          <a:bodyPr anchor="ctr">
            <a:normAutofit/>
          </a:bodyPr>
          <a:lstStyle>
            <a:lvl1pPr marL="0" indent="0">
              <a:lnSpc>
                <a:spcPct val="80000"/>
              </a:lnSpc>
              <a:buNone/>
              <a:defRPr sz="2000" baseline="0">
                <a:solidFill>
                  <a:schemeClr val="tx1">
                    <a:lumMod val="50000"/>
                    <a:lumOff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70087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solidFill>
                  <a:srgbClr val="194F8B"/>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1042E-06CD-412B-8390-5BC1F496587F}" type="datetime1">
              <a:rPr lang="en-US" smtClean="0"/>
              <a:t>9/14/2017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124123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2614D-32FA-49DE-A055-7FEFF049E464}" type="datetime1">
              <a:rPr lang="en-US" smtClean="0"/>
              <a:t>9/14/2017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BF9B82-436E-4D1D-8B96-E084841956F1}" type="slidenum">
              <a:rPr lang="en-US" smtClean="0"/>
              <a:t>‹#›</a:t>
            </a:fld>
            <a:endParaRPr lang="en-US" dirty="0"/>
          </a:p>
        </p:txBody>
      </p:sp>
    </p:spTree>
    <p:extLst>
      <p:ext uri="{BB962C8B-B14F-4D97-AF65-F5344CB8AC3E}">
        <p14:creationId xmlns:p14="http://schemas.microsoft.com/office/powerpoint/2010/main" val="2241152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lvl1pPr marL="177800" indent="-177800">
              <a:buFont typeface="Arial" pitchFamily="34" charset="0"/>
              <a:buChar char="•"/>
              <a:defRPr/>
            </a:lvl1pPr>
            <a:lvl2pPr marL="395288" indent="-217488">
              <a:buFont typeface="Calibri" pitchFamily="34" charset="0"/>
              <a:buChar char="‐"/>
              <a:defRPr/>
            </a:lvl2pPr>
            <a:lvl3pPr marL="804863" indent="-177800">
              <a:buSzPct val="80000"/>
              <a:buFont typeface="Wingdings 2" pitchFamily="18"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endParaRPr lang="fr-CA" dirty="0"/>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p>
        </p:txBody>
      </p:sp>
      <p:sp>
        <p:nvSpPr>
          <p:cNvPr id="6" name="Espace réservé du numéro de diapositive 5"/>
          <p:cNvSpPr>
            <a:spLocks noGrp="1"/>
          </p:cNvSpPr>
          <p:nvPr>
            <p:ph type="sldNum" sz="quarter" idx="12"/>
          </p:nvPr>
        </p:nvSpPr>
        <p:spPr>
          <a:xfrm>
            <a:off x="3200400" y="6473825"/>
            <a:ext cx="5943600" cy="384175"/>
          </a:xfrm>
        </p:spPr>
        <p:txBody>
          <a:bodyPr/>
          <a:lstStyle>
            <a:lvl1pPr algn="r">
              <a:defRPr/>
            </a:lvl1pPr>
          </a:lstStyle>
          <a:p>
            <a:pPr>
              <a:defRPr/>
            </a:pPr>
            <a:fld id="{3BAA833E-5FA7-4FD6-8975-DD1072605EE2}" type="slidenum">
              <a:rPr lang="en-US"/>
              <a:pPr>
                <a:defRPr/>
              </a:pPr>
              <a:t>‹#›</a:t>
            </a:fld>
            <a:endParaRPr lang="en-US" dirty="0"/>
          </a:p>
        </p:txBody>
      </p:sp>
    </p:spTree>
    <p:extLst>
      <p:ext uri="{BB962C8B-B14F-4D97-AF65-F5344CB8AC3E}">
        <p14:creationId xmlns:p14="http://schemas.microsoft.com/office/powerpoint/2010/main" val="26510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E33F41-C2B8-48C9-BDF2-5DCC60937640}" type="datetime1">
              <a:rPr lang="en-US" smtClean="0"/>
              <a:t>9/14/2017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3216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6172200" y="4800600"/>
            <a:ext cx="2971800" cy="190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E33F41-C2B8-48C9-BDF2-5DCC60937640}" type="datetime1">
              <a:rPr lang="en-US" smtClean="0"/>
              <a:t>9/14/2017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4532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3200" b="1" cap="none">
                <a:solidFill>
                  <a:srgbClr val="194F8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27A42A-0EC4-4BD2-B750-1909C07F3CDA}" type="datetime1">
              <a:rPr lang="en-US" smtClean="0"/>
              <a:t>9/14/2017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269747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484851"/>
            <a:ext cx="40386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84851"/>
            <a:ext cx="40386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5FFEA2-1F1A-47D3-AB3D-78553DC6F3D6}" type="datetime1">
              <a:rPr lang="en-US" smtClean="0"/>
              <a:t>9/14/2017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50185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82753"/>
            <a:ext cx="4040188" cy="574675"/>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28"/>
            <a:ext cx="4040188"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82753"/>
            <a:ext cx="4041775" cy="574675"/>
          </a:xfrm>
        </p:spPr>
        <p:txBody>
          <a:bodyPr anchor="b">
            <a:noAutofit/>
          </a:bodyPr>
          <a:lstStyle>
            <a:lvl1pPr marL="0" indent="0">
              <a:buNone/>
              <a:defRPr sz="2400" b="1">
                <a:solidFill>
                  <a:srgbClr val="194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28"/>
            <a:ext cx="4041775"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D322B-72F7-47C6-BCFC-AF3A72DFB58D}" type="datetime1">
              <a:rPr lang="en-US" smtClean="0"/>
              <a:t>9/14/2017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38081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49F159-C4E9-48B9-B9E7-4A1FAFCA9042}" type="datetime1">
              <a:rPr lang="en-US" smtClean="0"/>
              <a:t>9/14/2017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316450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No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D9EFE-C796-4333-9BFC-DF732994BA55}" type="datetime1">
              <a:rPr lang="en-US" smtClean="0"/>
              <a:t>9/14/2017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232352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1116"/>
            <a:ext cx="3008313" cy="773983"/>
          </a:xfrm>
        </p:spPr>
        <p:txBody>
          <a:bodyPr anchor="b">
            <a:noAutofit/>
          </a:bodyPr>
          <a:lstStyle>
            <a:lvl1pPr algn="l">
              <a:defRPr sz="2400" b="1">
                <a:solidFill>
                  <a:srgbClr val="194F8B"/>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61116"/>
            <a:ext cx="5111750" cy="5465047"/>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3DFF7E-471E-4E6C-AF00-E6CEAF69891A}" type="datetime1">
              <a:rPr lang="en-US" smtClean="0"/>
              <a:t>9/14/2017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dirty="0"/>
          </a:p>
        </p:txBody>
      </p:sp>
    </p:spTree>
    <p:extLst>
      <p:ext uri="{BB962C8B-B14F-4D97-AF65-F5344CB8AC3E}">
        <p14:creationId xmlns:p14="http://schemas.microsoft.com/office/powerpoint/2010/main" val="3602615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58722" y="0"/>
            <a:ext cx="343950" cy="68580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39260"/>
            <a:ext cx="8229599" cy="103985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84852"/>
            <a:ext cx="8229600" cy="4641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9353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4E0DD-E79B-452B-89F2-552E632645C0}" type="datetime1">
              <a:rPr lang="en-US" smtClean="0"/>
              <a:t>9/14/2017</a:t>
            </a:fld>
            <a:endParaRPr lang="en-US" dirty="0"/>
          </a:p>
        </p:txBody>
      </p:sp>
      <p:sp>
        <p:nvSpPr>
          <p:cNvPr id="5" name="Footer Placeholder 4"/>
          <p:cNvSpPr>
            <a:spLocks noGrp="1"/>
          </p:cNvSpPr>
          <p:nvPr>
            <p:ph type="ftr" sz="quarter" idx="3"/>
          </p:nvPr>
        </p:nvSpPr>
        <p:spPr>
          <a:xfrm>
            <a:off x="1963024" y="6356350"/>
            <a:ext cx="53521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92572" y="6356350"/>
            <a:ext cx="57045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10B9FE3-C304-CE48-A9B7-DC03ED22A9BC}" type="slidenum">
              <a:rPr lang="en-US" smtClean="0"/>
              <a:pPr/>
              <a:t>‹#›</a:t>
            </a:fld>
            <a:endParaRPr lang="en-US" dirty="0"/>
          </a:p>
        </p:txBody>
      </p:sp>
      <p:sp>
        <p:nvSpPr>
          <p:cNvPr id="7" name="Rectangle 6"/>
          <p:cNvSpPr/>
          <p:nvPr userDrawn="1"/>
        </p:nvSpPr>
        <p:spPr>
          <a:xfrm>
            <a:off x="-1" y="6749890"/>
            <a:ext cx="9144001" cy="10811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 y="0"/>
            <a:ext cx="34395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20000" y="5603715"/>
            <a:ext cx="15240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570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4" r:id="rId12"/>
  </p:sldLayoutIdLst>
  <p:timing>
    <p:tnLst>
      <p:par>
        <p:cTn id="1" dur="indefinite" restart="never" nodeType="tmRoot"/>
      </p:par>
    </p:tnLst>
  </p:timing>
  <p:hf hdr="0" ftr="0" dt="0"/>
  <p:txStyles>
    <p:titleStyle>
      <a:lvl1pPr algn="l" defTabSz="457200" rtl="0" eaLnBrk="1" latinLnBrk="0" hangingPunct="1">
        <a:spcBef>
          <a:spcPct val="0"/>
        </a:spcBef>
        <a:buNone/>
        <a:defRPr sz="3400" b="0" i="0" kern="1200">
          <a:solidFill>
            <a:schemeClr val="accent3">
              <a:lumMod val="75000"/>
            </a:schemeClr>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0B9FE3-C304-CE48-A9B7-DC03ED22A9BC}" type="slidenum">
              <a:rPr lang="en-US" smtClean="0"/>
              <a:t>1</a:t>
            </a:fld>
            <a:endParaRPr lang="en-US" dirty="0"/>
          </a:p>
        </p:txBody>
      </p:sp>
      <p:sp>
        <p:nvSpPr>
          <p:cNvPr id="4" name="Title 3"/>
          <p:cNvSpPr>
            <a:spLocks noGrp="1"/>
          </p:cNvSpPr>
          <p:nvPr>
            <p:ph type="title"/>
          </p:nvPr>
        </p:nvSpPr>
        <p:spPr>
          <a:xfrm>
            <a:off x="457200" y="239260"/>
            <a:ext cx="8229599" cy="1208540"/>
          </a:xfrm>
        </p:spPr>
        <p:txBody>
          <a:bodyPr>
            <a:normAutofit fontScale="90000"/>
          </a:bodyPr>
          <a:lstStyle/>
          <a:p>
            <a:r>
              <a:rPr lang="en-US" dirty="0" smtClean="0"/>
              <a:t/>
            </a:r>
            <a:br>
              <a:rPr lang="en-US" dirty="0" smtClean="0"/>
            </a:br>
            <a:r>
              <a:rPr lang="en-US" dirty="0" smtClean="0"/>
              <a:t>RI/FS Updates at Pepco Benning </a:t>
            </a:r>
            <a:br>
              <a:rPr lang="en-US" dirty="0" smtClean="0"/>
            </a:br>
            <a:r>
              <a:rPr lang="en-US" dirty="0" smtClean="0"/>
              <a:t>Road Facility </a:t>
            </a:r>
            <a:br>
              <a:rPr lang="en-US" dirty="0" smtClean="0"/>
            </a:br>
            <a:endParaRPr lang="en-US" dirty="0"/>
          </a:p>
        </p:txBody>
      </p:sp>
      <p:pic>
        <p:nvPicPr>
          <p:cNvPr id="5"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04800"/>
            <a:ext cx="1806085" cy="637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purva.patil\AppData\Local\Microsoft\Windows\Temporary Internet Files\Content.Outlook\26VXFVMY\Vibracore Boat and Turbidity Monitoring Bo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61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6096000" cy="990600"/>
          </a:xfrm>
        </p:spPr>
        <p:txBody>
          <a:bodyPr>
            <a:noAutofit/>
          </a:bodyPr>
          <a:lstStyle/>
          <a:p>
            <a:r>
              <a:rPr lang="en-US" sz="3200" dirty="0" smtClean="0"/>
              <a:t>Phase </a:t>
            </a:r>
            <a:r>
              <a:rPr lang="en-US" sz="3200" smtClean="0"/>
              <a:t>I RI Data Gaps (</a:t>
            </a:r>
            <a:r>
              <a:rPr lang="en-US" sz="3200" dirty="0" smtClean="0"/>
              <a:t>continued) </a:t>
            </a:r>
            <a:endParaRPr lang="en-US" sz="3200" dirty="0"/>
          </a:p>
        </p:txBody>
      </p:sp>
      <p:sp>
        <p:nvSpPr>
          <p:cNvPr id="5" name="Content Placeholder 4"/>
          <p:cNvSpPr>
            <a:spLocks noGrp="1"/>
          </p:cNvSpPr>
          <p:nvPr>
            <p:ph type="subTitle" idx="1"/>
          </p:nvPr>
        </p:nvSpPr>
        <p:spPr>
          <a:xfrm>
            <a:off x="609600" y="1905000"/>
            <a:ext cx="4440621" cy="4379403"/>
          </a:xfrm>
        </p:spPr>
        <p:txBody>
          <a:bodyPr>
            <a:normAutofit/>
          </a:bodyPr>
          <a:lstStyle/>
          <a:p>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110B9FE3-C304-CE48-A9B7-DC03ED22A9BC}" type="slidenum">
              <a:rPr lang="en-US" smtClean="0"/>
              <a:t>10</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9600" y="1447800"/>
            <a:ext cx="8229600" cy="5139869"/>
          </a:xfrm>
          <a:prstGeom prst="rect">
            <a:avLst/>
          </a:prstGeom>
        </p:spPr>
        <p:txBody>
          <a:bodyPr wrap="square">
            <a:spAutoFit/>
          </a:bodyPr>
          <a:lstStyle/>
          <a:p>
            <a:pPr lvl="1"/>
            <a:endParaRPr lang="en-US" sz="2000" dirty="0" smtClean="0"/>
          </a:p>
          <a:p>
            <a:pPr marL="742950" lvl="1" indent="-285750">
              <a:buFont typeface="Arial" panose="020B0604020202020204" pitchFamily="34" charset="0"/>
              <a:buChar char="•"/>
            </a:pPr>
            <a:r>
              <a:rPr lang="en-US" sz="2000" dirty="0"/>
              <a:t>Forensic Analysis: The Draft RI Report </a:t>
            </a:r>
            <a:r>
              <a:rPr lang="en-US" sz="2000" dirty="0" smtClean="0"/>
              <a:t>completed by Pepco concluded that </a:t>
            </a:r>
            <a:r>
              <a:rPr lang="en-US" sz="2000" dirty="0"/>
              <a:t>several contaminants on the Site and in the River sediment are potentially attributable to a variety of off-site sources. Additional forensic sampling </a:t>
            </a:r>
            <a:r>
              <a:rPr lang="en-US" sz="2000" dirty="0" smtClean="0"/>
              <a:t>is currently conducted to </a:t>
            </a:r>
            <a:r>
              <a:rPr lang="en-US" sz="2000" dirty="0"/>
              <a:t>confirm these preliminary findings, define the exact forensic properties of these contaminants, and better differentiate onsite and offsite impacts resulting from site operations from the impacts attributable to urban background. </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smtClean="0"/>
              <a:t>Expanded Background Investigation: Additional Landside and Waterside data collection is currently being conducted to refine the preliminary background data evaluation and risk assessments.  </a:t>
            </a:r>
          </a:p>
          <a:p>
            <a:pPr lvl="1"/>
            <a:endParaRPr lang="en-US" sz="2000" dirty="0" smtClean="0"/>
          </a:p>
          <a:p>
            <a:pPr lvl="1"/>
            <a:endParaRPr lang="en-US" sz="2000" dirty="0" smtClean="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1400" dirty="0" smtClean="0"/>
          </a:p>
          <a:p>
            <a:pPr marL="742950" lvl="1" indent="-285750">
              <a:buFont typeface="Arial" panose="020B0604020202020204" pitchFamily="34" charset="0"/>
              <a:buChar char="•"/>
            </a:pPr>
            <a:endParaRPr lang="en-US" sz="1400" dirty="0" smtClean="0"/>
          </a:p>
        </p:txBody>
      </p: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01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0B9FE3-C304-CE48-A9B7-DC03ED22A9BC}" type="slidenum">
              <a:rPr lang="en-US" smtClean="0">
                <a:solidFill>
                  <a:prstClr val="black">
                    <a:tint val="75000"/>
                  </a:prstClr>
                </a:solidFill>
              </a:rPr>
              <a:pPr/>
              <a:t>11</a:t>
            </a:fld>
            <a:endParaRPr lang="en-US" dirty="0">
              <a:solidFill>
                <a:prstClr val="black">
                  <a:tint val="75000"/>
                </a:prstClr>
              </a:solidFill>
            </a:endParaRPr>
          </a:p>
        </p:txBody>
      </p: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5638800" y="1295400"/>
            <a:ext cx="3439510" cy="16764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accent3">
                    <a:lumMod val="75000"/>
                  </a:schemeClr>
                </a:solidFill>
                <a:latin typeface="Gill Sans MT"/>
                <a:ea typeface="+mj-ea"/>
                <a:cs typeface="Gill Sans MT"/>
              </a:defRPr>
            </a:lvl1pPr>
          </a:lstStyle>
          <a:p>
            <a:r>
              <a:rPr lang="en-US" sz="3200" dirty="0" smtClean="0">
                <a:solidFill>
                  <a:srgbClr val="9BBB59">
                    <a:lumMod val="75000"/>
                  </a:srgbClr>
                </a:solidFill>
              </a:rPr>
              <a:t>Additional</a:t>
            </a:r>
          </a:p>
          <a:p>
            <a:r>
              <a:rPr lang="en-US" sz="3200" dirty="0" smtClean="0">
                <a:solidFill>
                  <a:srgbClr val="9BBB59">
                    <a:lumMod val="75000"/>
                  </a:srgbClr>
                </a:solidFill>
              </a:rPr>
              <a:t>Landside Target Areas for Phase II Investigation</a:t>
            </a:r>
          </a:p>
        </p:txBody>
      </p:sp>
      <p:sp>
        <p:nvSpPr>
          <p:cNvPr id="2" name="Rectangle 1"/>
          <p:cNvSpPr/>
          <p:nvPr/>
        </p:nvSpPr>
        <p:spPr>
          <a:xfrm>
            <a:off x="5867400" y="3840120"/>
            <a:ext cx="533400" cy="350880"/>
          </a:xfrm>
          <a:prstGeom prst="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6705600" y="3692394"/>
            <a:ext cx="1676400" cy="646331"/>
          </a:xfrm>
          <a:prstGeom prst="rect">
            <a:avLst/>
          </a:prstGeom>
          <a:noFill/>
        </p:spPr>
        <p:txBody>
          <a:bodyPr wrap="square" rtlCol="0">
            <a:spAutoFit/>
          </a:bodyPr>
          <a:lstStyle/>
          <a:p>
            <a:r>
              <a:rPr lang="en-US" dirty="0" smtClean="0">
                <a:solidFill>
                  <a:prstClr val="black"/>
                </a:solidFill>
              </a:rPr>
              <a:t>Original Target Areas </a:t>
            </a:r>
            <a:endParaRPr lang="en-US"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4124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867400" y="4628859"/>
            <a:ext cx="533400" cy="350880"/>
          </a:xfrm>
          <a:prstGeom prst="rect">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733953" y="4481134"/>
            <a:ext cx="1676400" cy="646331"/>
          </a:xfrm>
          <a:prstGeom prst="rect">
            <a:avLst/>
          </a:prstGeom>
          <a:noFill/>
        </p:spPr>
        <p:txBody>
          <a:bodyPr wrap="square" rtlCol="0">
            <a:spAutoFit/>
          </a:bodyPr>
          <a:lstStyle/>
          <a:p>
            <a:r>
              <a:rPr lang="en-US" dirty="0" smtClean="0">
                <a:solidFill>
                  <a:prstClr val="black"/>
                </a:solidFill>
              </a:rPr>
              <a:t>New or Revised Target Areas </a:t>
            </a:r>
            <a:endParaRPr lang="en-US" dirty="0">
              <a:solidFill>
                <a:prstClr val="black"/>
              </a:solidFill>
            </a:endParaRPr>
          </a:p>
        </p:txBody>
      </p:sp>
    </p:spTree>
    <p:extLst>
      <p:ext uri="{BB962C8B-B14F-4D97-AF65-F5344CB8AC3E}">
        <p14:creationId xmlns:p14="http://schemas.microsoft.com/office/powerpoint/2010/main" val="3031817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0B9FE3-C304-CE48-A9B7-DC03ED22A9BC}" type="slidenum">
              <a:rPr lang="en-US" smtClean="0">
                <a:solidFill>
                  <a:prstClr val="black">
                    <a:tint val="75000"/>
                  </a:prstClr>
                </a:solidFill>
              </a:rPr>
              <a:pPr/>
              <a:t>12</a:t>
            </a:fld>
            <a:endParaRPr lang="en-US" dirty="0">
              <a:solidFill>
                <a:prstClr val="black">
                  <a:tint val="75000"/>
                </a:prstClr>
              </a:solidFill>
            </a:endParaRPr>
          </a:p>
        </p:txBody>
      </p: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5638800" y="1295400"/>
            <a:ext cx="3439510" cy="16764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accent3">
                    <a:lumMod val="75000"/>
                  </a:schemeClr>
                </a:solidFill>
                <a:latin typeface="Gill Sans MT"/>
                <a:ea typeface="+mj-ea"/>
                <a:cs typeface="Gill Sans MT"/>
              </a:defRPr>
            </a:lvl1pPr>
          </a:lstStyle>
          <a:p>
            <a:r>
              <a:rPr lang="en-US" sz="3200" dirty="0" smtClean="0">
                <a:solidFill>
                  <a:srgbClr val="9BBB59">
                    <a:lumMod val="75000"/>
                  </a:srgbClr>
                </a:solidFill>
              </a:rPr>
              <a:t>Phase II Waterside Sample locations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1" y="-17721"/>
            <a:ext cx="53014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266355" y="3538833"/>
            <a:ext cx="2184400" cy="923330"/>
          </a:xfrm>
          <a:prstGeom prst="rect">
            <a:avLst/>
          </a:prstGeom>
          <a:noFill/>
        </p:spPr>
        <p:txBody>
          <a:bodyPr wrap="square" rtlCol="0">
            <a:spAutoFit/>
          </a:bodyPr>
          <a:lstStyle/>
          <a:p>
            <a:r>
              <a:rPr lang="en-US" dirty="0" smtClean="0">
                <a:solidFill>
                  <a:prstClr val="black"/>
                </a:solidFill>
              </a:rPr>
              <a:t>Additional Sampling Locations for Biological Testing</a:t>
            </a:r>
            <a:endParaRPr lang="en-US" dirty="0">
              <a:solidFill>
                <a:prstClr val="black"/>
              </a:solidFill>
            </a:endParaRPr>
          </a:p>
        </p:txBody>
      </p:sp>
      <p:sp>
        <p:nvSpPr>
          <p:cNvPr id="4" name="Oval 3"/>
          <p:cNvSpPr/>
          <p:nvPr/>
        </p:nvSpPr>
        <p:spPr>
          <a:xfrm>
            <a:off x="5816009" y="3898603"/>
            <a:ext cx="203791" cy="203791"/>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5816009" y="5089505"/>
            <a:ext cx="203791" cy="203791"/>
          </a:xfrm>
          <a:prstGeom prst="ellipse">
            <a:avLst/>
          </a:prstGeom>
          <a:noFill/>
          <a:ln w="508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266355" y="4591424"/>
            <a:ext cx="2184400" cy="1200329"/>
          </a:xfrm>
          <a:prstGeom prst="rect">
            <a:avLst/>
          </a:prstGeom>
          <a:noFill/>
        </p:spPr>
        <p:txBody>
          <a:bodyPr wrap="square" rtlCol="0">
            <a:spAutoFit/>
          </a:bodyPr>
          <a:lstStyle/>
          <a:p>
            <a:r>
              <a:rPr lang="en-US" dirty="0" smtClean="0">
                <a:solidFill>
                  <a:prstClr val="black"/>
                </a:solidFill>
              </a:rPr>
              <a:t>Additional Sampling Locations for Sediment Stability Analysis</a:t>
            </a:r>
            <a:endParaRPr lang="en-US" dirty="0">
              <a:solidFill>
                <a:prstClr val="black"/>
              </a:solidFill>
            </a:endParaRPr>
          </a:p>
        </p:txBody>
      </p:sp>
    </p:spTree>
    <p:extLst>
      <p:ext uri="{BB962C8B-B14F-4D97-AF65-F5344CB8AC3E}">
        <p14:creationId xmlns:p14="http://schemas.microsoft.com/office/powerpoint/2010/main" val="2814720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0B9FE3-C304-CE48-A9B7-DC03ED22A9BC}" type="slidenum">
              <a:rPr lang="en-US" smtClean="0"/>
              <a:t>13</a:t>
            </a:fld>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43" t="5116" r="3196" b="6769"/>
          <a:stretch/>
        </p:blipFill>
        <p:spPr bwMode="auto">
          <a:xfrm>
            <a:off x="0" y="1772"/>
            <a:ext cx="4724400" cy="686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a:xfrm>
            <a:off x="5105401" y="1143000"/>
            <a:ext cx="4038599" cy="1905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accent3">
                    <a:lumMod val="75000"/>
                  </a:schemeClr>
                </a:solidFill>
                <a:latin typeface="Gill Sans MT"/>
                <a:ea typeface="+mj-ea"/>
                <a:cs typeface="Gill Sans MT"/>
              </a:defRPr>
            </a:lvl1pPr>
          </a:lstStyle>
          <a:p>
            <a:r>
              <a:rPr lang="en-US" sz="3200" dirty="0" smtClean="0">
                <a:solidFill>
                  <a:srgbClr val="9BBB59">
                    <a:lumMod val="75000"/>
                  </a:srgbClr>
                </a:solidFill>
              </a:rPr>
              <a:t>Additional Background and Forensics Sampling Locations</a:t>
            </a:r>
          </a:p>
        </p:txBody>
      </p:sp>
      <p:pic>
        <p:nvPicPr>
          <p:cNvPr id="8"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16008" y="3538833"/>
            <a:ext cx="2794591" cy="923330"/>
          </a:xfrm>
          <a:prstGeom prst="rect">
            <a:avLst/>
          </a:prstGeom>
          <a:noFill/>
        </p:spPr>
        <p:txBody>
          <a:bodyPr wrap="square" rtlCol="0">
            <a:spAutoFit/>
          </a:bodyPr>
          <a:lstStyle/>
          <a:p>
            <a:r>
              <a:rPr lang="en-US" dirty="0" smtClean="0">
                <a:solidFill>
                  <a:prstClr val="black"/>
                </a:solidFill>
              </a:rPr>
              <a:t>Additional Background Sediment Sampling Locations</a:t>
            </a:r>
            <a:endParaRPr lang="en-US" dirty="0">
              <a:solidFill>
                <a:prstClr val="black"/>
              </a:solidFill>
            </a:endParaRPr>
          </a:p>
        </p:txBody>
      </p:sp>
      <p:sp>
        <p:nvSpPr>
          <p:cNvPr id="10" name="Oval 9"/>
          <p:cNvSpPr/>
          <p:nvPr/>
        </p:nvSpPr>
        <p:spPr>
          <a:xfrm>
            <a:off x="5416610" y="3949550"/>
            <a:ext cx="101896" cy="101896"/>
          </a:xfrm>
          <a:prstGeom prst="ellipse">
            <a:avLst/>
          </a:prstGeom>
          <a:solidFill>
            <a:srgbClr val="FF0000"/>
          </a:solid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5816007" y="4700205"/>
            <a:ext cx="2794591" cy="646331"/>
          </a:xfrm>
          <a:prstGeom prst="rect">
            <a:avLst/>
          </a:prstGeom>
          <a:noFill/>
        </p:spPr>
        <p:txBody>
          <a:bodyPr wrap="square" rtlCol="0">
            <a:spAutoFit/>
          </a:bodyPr>
          <a:lstStyle/>
          <a:p>
            <a:r>
              <a:rPr lang="en-US" dirty="0" smtClean="0">
                <a:solidFill>
                  <a:prstClr val="black"/>
                </a:solidFill>
              </a:rPr>
              <a:t>Forensics Sediment Sampling Locations</a:t>
            </a:r>
            <a:endParaRPr lang="en-US" dirty="0">
              <a:solidFill>
                <a:prstClr val="black"/>
              </a:solidFill>
            </a:endParaRPr>
          </a:p>
        </p:txBody>
      </p:sp>
      <p:sp>
        <p:nvSpPr>
          <p:cNvPr id="13" name="Oval 12"/>
          <p:cNvSpPr/>
          <p:nvPr/>
        </p:nvSpPr>
        <p:spPr>
          <a:xfrm>
            <a:off x="5416610" y="4972422"/>
            <a:ext cx="101896" cy="101896"/>
          </a:xfrm>
          <a:prstGeom prst="ellipse">
            <a:avLst/>
          </a:prstGeom>
          <a:solidFill>
            <a:srgbClr val="00B0F0"/>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3927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5867400" cy="990600"/>
          </a:xfrm>
        </p:spPr>
        <p:txBody>
          <a:bodyPr>
            <a:noAutofit/>
          </a:bodyPr>
          <a:lstStyle/>
          <a:p>
            <a:r>
              <a:rPr lang="en-US" sz="3200" dirty="0" smtClean="0"/>
              <a:t>Project Schedule</a:t>
            </a:r>
          </a:p>
        </p:txBody>
      </p:sp>
      <p:sp>
        <p:nvSpPr>
          <p:cNvPr id="3" name="Slide Number Placeholder 2"/>
          <p:cNvSpPr>
            <a:spLocks noGrp="1"/>
          </p:cNvSpPr>
          <p:nvPr>
            <p:ph type="sldNum" sz="quarter" idx="12"/>
          </p:nvPr>
        </p:nvSpPr>
        <p:spPr/>
        <p:txBody>
          <a:bodyPr/>
          <a:lstStyle/>
          <a:p>
            <a:fld id="{110B9FE3-C304-CE48-A9B7-DC03ED22A9BC}" type="slidenum">
              <a:rPr lang="en-US" smtClean="0"/>
              <a:t>14</a:t>
            </a:fld>
            <a:endParaRPr lang="en-US" dirty="0"/>
          </a:p>
        </p:txBody>
      </p:sp>
      <p:cxnSp>
        <p:nvCxnSpPr>
          <p:cNvPr id="8" name="Straight Connector 7"/>
          <p:cNvCxnSpPr/>
          <p:nvPr/>
        </p:nvCxnSpPr>
        <p:spPr>
          <a:xfrm flipV="1">
            <a:off x="0" y="914400"/>
            <a:ext cx="9144000" cy="76200"/>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9"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10670"/>
            <a:ext cx="1724023" cy="608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1219200"/>
            <a:ext cx="6858000" cy="381000"/>
          </a:xfrm>
          <a:prstGeom prst="rect">
            <a:avLst/>
          </a:prstGeom>
          <a:noFill/>
        </p:spPr>
        <p:txBody>
          <a:bodyPr wrap="square" rtlCol="0">
            <a:spAutoFit/>
          </a:bodyPr>
          <a:lstStyle/>
          <a:p>
            <a:endParaRPr lang="en-US" dirty="0"/>
          </a:p>
        </p:txBody>
      </p:sp>
      <p:sp>
        <p:nvSpPr>
          <p:cNvPr id="12" name="Rectangle 11"/>
          <p:cNvSpPr/>
          <p:nvPr/>
        </p:nvSpPr>
        <p:spPr>
          <a:xfrm>
            <a:off x="2209800" y="1143000"/>
            <a:ext cx="5334000" cy="266700"/>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RI/FS Work plan approved by DOEE (Dec 2012)</a:t>
            </a:r>
            <a:endParaRPr lang="en-US" dirty="0"/>
          </a:p>
        </p:txBody>
      </p:sp>
      <p:sp>
        <p:nvSpPr>
          <p:cNvPr id="14" name="Rectangle 13"/>
          <p:cNvSpPr/>
          <p:nvPr/>
        </p:nvSpPr>
        <p:spPr>
          <a:xfrm>
            <a:off x="2240280" y="1665239"/>
            <a:ext cx="5334000" cy="45720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RI Phase I Field Investigation (Jan 2013 –Dec 2014)</a:t>
            </a:r>
            <a:endParaRPr lang="en-US" dirty="0"/>
          </a:p>
        </p:txBody>
      </p:sp>
      <p:sp>
        <p:nvSpPr>
          <p:cNvPr id="13" name="Down Arrow 12"/>
          <p:cNvSpPr/>
          <p:nvPr/>
        </p:nvSpPr>
        <p:spPr>
          <a:xfrm>
            <a:off x="4899279" y="1409701"/>
            <a:ext cx="262890" cy="25553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16" name="Rectangle 15"/>
          <p:cNvSpPr/>
          <p:nvPr/>
        </p:nvSpPr>
        <p:spPr>
          <a:xfrm>
            <a:off x="2203704" y="2305586"/>
            <a:ext cx="5334000" cy="243572"/>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Draft RI </a:t>
            </a:r>
            <a:r>
              <a:rPr lang="en-US" dirty="0" smtClean="0"/>
              <a:t>Report for Public Review (Feb 2016)</a:t>
            </a:r>
            <a:endParaRPr lang="en-US" dirty="0"/>
          </a:p>
        </p:txBody>
      </p:sp>
      <p:sp>
        <p:nvSpPr>
          <p:cNvPr id="17" name="Down Arrow 16"/>
          <p:cNvSpPr/>
          <p:nvPr/>
        </p:nvSpPr>
        <p:spPr>
          <a:xfrm>
            <a:off x="4882515" y="2134136"/>
            <a:ext cx="282131" cy="21743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18" name="Rectangle 17"/>
          <p:cNvSpPr/>
          <p:nvPr/>
        </p:nvSpPr>
        <p:spPr>
          <a:xfrm>
            <a:off x="2209800" y="3321931"/>
            <a:ext cx="5334000" cy="2667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RI Phase II Field Investigation  (Dec 2016 – Sept 2017)</a:t>
            </a:r>
            <a:endParaRPr lang="en-US" dirty="0"/>
          </a:p>
        </p:txBody>
      </p:sp>
      <p:sp>
        <p:nvSpPr>
          <p:cNvPr id="19" name="Rectangle 18"/>
          <p:cNvSpPr/>
          <p:nvPr/>
        </p:nvSpPr>
        <p:spPr>
          <a:xfrm>
            <a:off x="2209800" y="4793678"/>
            <a:ext cx="5334000" cy="31311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Draft </a:t>
            </a:r>
            <a:r>
              <a:rPr lang="en-US" dirty="0" smtClean="0"/>
              <a:t>FS </a:t>
            </a:r>
            <a:r>
              <a:rPr lang="en-US" dirty="0"/>
              <a:t>Report for Public Review </a:t>
            </a:r>
            <a:r>
              <a:rPr lang="en-US" dirty="0" smtClean="0"/>
              <a:t>(May 2018</a:t>
            </a:r>
            <a:r>
              <a:rPr lang="en-US" dirty="0"/>
              <a:t>)</a:t>
            </a:r>
          </a:p>
        </p:txBody>
      </p:sp>
      <p:sp>
        <p:nvSpPr>
          <p:cNvPr id="21" name="Down Arrow 20"/>
          <p:cNvSpPr/>
          <p:nvPr/>
        </p:nvSpPr>
        <p:spPr>
          <a:xfrm>
            <a:off x="4885182" y="3086636"/>
            <a:ext cx="303276" cy="25553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2" name="Rectangle 21"/>
          <p:cNvSpPr/>
          <p:nvPr/>
        </p:nvSpPr>
        <p:spPr>
          <a:xfrm>
            <a:off x="2209800" y="5294826"/>
            <a:ext cx="5334000" cy="34397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Final FS Report </a:t>
            </a:r>
            <a:r>
              <a:rPr lang="en-US" dirty="0" smtClean="0"/>
              <a:t>(July 2018</a:t>
            </a:r>
            <a:r>
              <a:rPr lang="en-US" dirty="0"/>
              <a:t>)</a:t>
            </a:r>
          </a:p>
        </p:txBody>
      </p:sp>
      <p:sp>
        <p:nvSpPr>
          <p:cNvPr id="23" name="Down Arrow 22"/>
          <p:cNvSpPr/>
          <p:nvPr/>
        </p:nvSpPr>
        <p:spPr>
          <a:xfrm>
            <a:off x="4929759" y="4086627"/>
            <a:ext cx="265938" cy="25553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5" name="Down Arrow 24"/>
          <p:cNvSpPr/>
          <p:nvPr/>
        </p:nvSpPr>
        <p:spPr>
          <a:xfrm>
            <a:off x="4891659" y="4588312"/>
            <a:ext cx="294132" cy="21228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0" name="Right Arrow 19"/>
          <p:cNvSpPr/>
          <p:nvPr/>
        </p:nvSpPr>
        <p:spPr>
          <a:xfrm>
            <a:off x="1225296" y="321912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2209800" y="2781836"/>
            <a:ext cx="5334000" cy="30480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RI Work plan Addendum (Oct 2016)</a:t>
            </a:r>
            <a:endParaRPr lang="en-US" dirty="0"/>
          </a:p>
        </p:txBody>
      </p:sp>
      <p:sp>
        <p:nvSpPr>
          <p:cNvPr id="26" name="Down Arrow 25"/>
          <p:cNvSpPr/>
          <p:nvPr/>
        </p:nvSpPr>
        <p:spPr>
          <a:xfrm>
            <a:off x="4866035" y="2549158"/>
            <a:ext cx="315849" cy="26315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7" name="Rectangle 26"/>
          <p:cNvSpPr/>
          <p:nvPr/>
        </p:nvSpPr>
        <p:spPr>
          <a:xfrm>
            <a:off x="2209799" y="3807530"/>
            <a:ext cx="5334001" cy="29610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Draft Final </a:t>
            </a:r>
            <a:r>
              <a:rPr lang="en-US" dirty="0"/>
              <a:t>RI </a:t>
            </a:r>
            <a:r>
              <a:rPr lang="en-US" dirty="0" smtClean="0"/>
              <a:t>Report for Public Review </a:t>
            </a:r>
            <a:r>
              <a:rPr lang="en-US" dirty="0"/>
              <a:t>( </a:t>
            </a:r>
            <a:r>
              <a:rPr lang="en-US" dirty="0" smtClean="0"/>
              <a:t>Mar 2018</a:t>
            </a:r>
            <a:r>
              <a:rPr lang="en-US" dirty="0"/>
              <a:t>)</a:t>
            </a:r>
          </a:p>
        </p:txBody>
      </p:sp>
      <p:sp>
        <p:nvSpPr>
          <p:cNvPr id="28" name="Down Arrow 27"/>
          <p:cNvSpPr/>
          <p:nvPr/>
        </p:nvSpPr>
        <p:spPr>
          <a:xfrm>
            <a:off x="4882515" y="3599977"/>
            <a:ext cx="303276" cy="20755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9" name="Rectangle 28"/>
          <p:cNvSpPr/>
          <p:nvPr/>
        </p:nvSpPr>
        <p:spPr>
          <a:xfrm>
            <a:off x="2209800" y="4310450"/>
            <a:ext cx="5334000" cy="26670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Final RI Report ( </a:t>
            </a:r>
            <a:r>
              <a:rPr lang="en-US" dirty="0" smtClean="0"/>
              <a:t>May </a:t>
            </a:r>
            <a:r>
              <a:rPr lang="en-US" dirty="0"/>
              <a:t>2018)</a:t>
            </a:r>
          </a:p>
        </p:txBody>
      </p:sp>
      <p:sp>
        <p:nvSpPr>
          <p:cNvPr id="30" name="Down Arrow 29"/>
          <p:cNvSpPr/>
          <p:nvPr/>
        </p:nvSpPr>
        <p:spPr>
          <a:xfrm>
            <a:off x="4915662" y="5067998"/>
            <a:ext cx="294132" cy="212288"/>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Tree>
    <p:extLst>
      <p:ext uri="{BB962C8B-B14F-4D97-AF65-F5344CB8AC3E}">
        <p14:creationId xmlns:p14="http://schemas.microsoft.com/office/powerpoint/2010/main" val="2861073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sz="2000" dirty="0" smtClean="0"/>
              <a:t>Phase II Field investigations to </a:t>
            </a:r>
            <a:r>
              <a:rPr lang="en-US" sz="2000" dirty="0"/>
              <a:t>address landside data gaps commenced in </a:t>
            </a:r>
            <a:r>
              <a:rPr lang="en-US" sz="2000" dirty="0" smtClean="0"/>
              <a:t>2016 </a:t>
            </a:r>
            <a:r>
              <a:rPr lang="en-US" sz="2000" dirty="0"/>
              <a:t>and </a:t>
            </a:r>
            <a:r>
              <a:rPr lang="en-US" sz="2000" dirty="0" smtClean="0"/>
              <a:t>are currently in progress.</a:t>
            </a:r>
            <a:endParaRPr lang="en-US" sz="2000" dirty="0"/>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Phase II Waterside sample collection completed in June 2017. Laboratory analysis and benthic and toxicity studies are in progress. </a:t>
            </a:r>
            <a:endParaRPr lang="en-US" sz="2000" dirty="0"/>
          </a:p>
          <a:p>
            <a:pPr lvl="1"/>
            <a:endParaRPr lang="en-US" sz="2000" dirty="0">
              <a:solidFill>
                <a:srgbClr val="FF0000"/>
              </a:solidFill>
            </a:endParaRPr>
          </a:p>
          <a:p>
            <a:pPr lvl="1">
              <a:buFont typeface="Arial" panose="020B0604020202020204" pitchFamily="34" charset="0"/>
              <a:buChar char="•"/>
            </a:pPr>
            <a:r>
              <a:rPr lang="en-US" sz="2000" dirty="0"/>
              <a:t>DOEE and Pepco are currently reviewing site and background sampling results and assessing potential </a:t>
            </a:r>
            <a:r>
              <a:rPr lang="en-US" sz="2000" dirty="0" smtClean="0"/>
              <a:t>for remaining </a:t>
            </a:r>
            <a:r>
              <a:rPr lang="en-US" sz="2000" dirty="0"/>
              <a:t>data </a:t>
            </a:r>
            <a:r>
              <a:rPr lang="en-US" sz="2000" dirty="0" smtClean="0"/>
              <a:t>gaps. </a:t>
            </a: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Pending resolution of remaining data gaps, Pepco will submit a revised </a:t>
            </a:r>
            <a:r>
              <a:rPr lang="en-US" sz="2000" dirty="0" smtClean="0"/>
              <a:t>RI Report to DOEE for review in January 2018. </a:t>
            </a: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Initial planning for the FS is </a:t>
            </a:r>
            <a:r>
              <a:rPr lang="en-US" sz="2000" dirty="0" smtClean="0"/>
              <a:t>ongoing.</a:t>
            </a:r>
            <a:endParaRPr lang="en-US" sz="2000" dirty="0"/>
          </a:p>
        </p:txBody>
      </p:sp>
      <p:sp>
        <p:nvSpPr>
          <p:cNvPr id="2" name="Title 1"/>
          <p:cNvSpPr>
            <a:spLocks noGrp="1"/>
          </p:cNvSpPr>
          <p:nvPr>
            <p:ph type="title"/>
          </p:nvPr>
        </p:nvSpPr>
        <p:spPr>
          <a:xfrm>
            <a:off x="457200" y="223792"/>
            <a:ext cx="8229599" cy="1039858"/>
          </a:xfrm>
        </p:spPr>
        <p:txBody>
          <a:bodyPr>
            <a:normAutofit/>
          </a:bodyPr>
          <a:lstStyle/>
          <a:p>
            <a:r>
              <a:rPr lang="en-US" sz="3200" dirty="0"/>
              <a:t>Current Status &amp; Next Steps</a:t>
            </a:r>
            <a:endParaRPr lang="en-US" sz="3200" b="1" dirty="0">
              <a:solidFill>
                <a:srgbClr val="FF0000"/>
              </a:solidFill>
            </a:endParaRPr>
          </a:p>
        </p:txBody>
      </p:sp>
      <p:cxnSp>
        <p:nvCxnSpPr>
          <p:cNvPr id="6" name="Straight Connector 5"/>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10B9FE3-C304-CE48-A9B7-DC03ED22A9BC}" type="slidenum">
              <a:rPr lang="en-US" smtClean="0"/>
              <a:t>15</a:t>
            </a:fld>
            <a:endParaRPr lang="en-US" dirty="0"/>
          </a:p>
        </p:txBody>
      </p:sp>
      <p:pic>
        <p:nvPicPr>
          <p:cNvPr id="8"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85775"/>
            <a:ext cx="1679333" cy="59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91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t>Validated waterside (sediment and pore water) data from Pepco RI (Phase 1) has been integrated in the Anacostia River Sediment Project (ARSP) Database.  Also, validated ARSP data </a:t>
            </a:r>
            <a:r>
              <a:rPr lang="en-US" sz="1800" dirty="0" smtClean="0"/>
              <a:t>are </a:t>
            </a:r>
            <a:r>
              <a:rPr lang="en-US" sz="1800" dirty="0"/>
              <a:t>shared with other </a:t>
            </a:r>
            <a:r>
              <a:rPr lang="en-US" sz="1800" dirty="0" smtClean="0"/>
              <a:t>potential </a:t>
            </a:r>
            <a:r>
              <a:rPr lang="en-US" sz="1800" dirty="0"/>
              <a:t>environmental cleanup sites (PECSes) on the river including Pepco. </a:t>
            </a:r>
          </a:p>
          <a:p>
            <a:endParaRPr lang="en-US" sz="1800" dirty="0"/>
          </a:p>
          <a:p>
            <a:r>
              <a:rPr lang="en-US" sz="1800" dirty="0"/>
              <a:t>Validated waterside data from </a:t>
            </a:r>
            <a:r>
              <a:rPr lang="en-US" sz="1800" dirty="0" smtClean="0"/>
              <a:t>Pepco RI (Phase 2) </a:t>
            </a:r>
            <a:r>
              <a:rPr lang="en-US" sz="1800" dirty="0"/>
              <a:t>will be incorporated into ARSP database </a:t>
            </a:r>
            <a:r>
              <a:rPr lang="en-US" sz="1800" dirty="0" smtClean="0"/>
              <a:t>when available. </a:t>
            </a:r>
            <a:endParaRPr lang="en-US" sz="1800" dirty="0"/>
          </a:p>
          <a:p>
            <a:endParaRPr lang="en-US" sz="1800" dirty="0"/>
          </a:p>
          <a:p>
            <a:r>
              <a:rPr lang="en-US" sz="1800" dirty="0"/>
              <a:t>DOEE is constructing and calibrating a groundwater flow and solute transport model to examine the fate and transport of contaminants of concern within the surficial aquifer proximate to the Anacostia River from Pepco and other </a:t>
            </a:r>
            <a:r>
              <a:rPr lang="en-US" sz="1800" dirty="0" smtClean="0"/>
              <a:t>PECSes.</a:t>
            </a:r>
            <a:endParaRPr lang="en-US" sz="1800" dirty="0"/>
          </a:p>
          <a:p>
            <a:endParaRPr lang="en-US" sz="1800" dirty="0"/>
          </a:p>
          <a:p>
            <a:r>
              <a:rPr lang="en-US" sz="1800" dirty="0"/>
              <a:t>Pepco’s riverside FS will be closely coordinated with the river-wide FS portion of the ARSP.</a:t>
            </a:r>
          </a:p>
        </p:txBody>
      </p:sp>
      <p:sp>
        <p:nvSpPr>
          <p:cNvPr id="2" name="Title 1"/>
          <p:cNvSpPr>
            <a:spLocks noGrp="1"/>
          </p:cNvSpPr>
          <p:nvPr>
            <p:ph type="title"/>
          </p:nvPr>
        </p:nvSpPr>
        <p:spPr>
          <a:xfrm>
            <a:off x="457200" y="223792"/>
            <a:ext cx="8229599" cy="1039858"/>
          </a:xfrm>
        </p:spPr>
        <p:txBody>
          <a:bodyPr>
            <a:normAutofit/>
          </a:bodyPr>
          <a:lstStyle/>
          <a:p>
            <a:r>
              <a:rPr lang="en-US" sz="3200" b="1" dirty="0"/>
              <a:t>Coordination with Other Projects</a:t>
            </a:r>
          </a:p>
        </p:txBody>
      </p:sp>
      <p:cxnSp>
        <p:nvCxnSpPr>
          <p:cNvPr id="6" name="Straight Connector 5"/>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10B9FE3-C304-CE48-A9B7-DC03ED22A9BC}" type="slidenum">
              <a:rPr lang="en-US" smtClean="0"/>
              <a:t>16</a:t>
            </a:fld>
            <a:endParaRPr lang="en-US" dirty="0"/>
          </a:p>
        </p:txBody>
      </p:sp>
      <p:pic>
        <p:nvPicPr>
          <p:cNvPr id="8"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44943"/>
            <a:ext cx="1679333" cy="59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04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
            <a:ext cx="6705600" cy="990600"/>
          </a:xfrm>
        </p:spPr>
        <p:txBody>
          <a:bodyPr>
            <a:noAutofit/>
          </a:bodyPr>
          <a:lstStyle/>
          <a:p>
            <a:pPr algn="l"/>
            <a:r>
              <a:rPr lang="en-US" sz="3200" b="1" dirty="0" smtClean="0">
                <a:latin typeface="Gill Sans MT" panose="020B0502020104020203" pitchFamily="34" charset="0"/>
                <a:cs typeface="Arial" pitchFamily="34" charset="0"/>
              </a:rPr>
              <a:t>Questions?</a:t>
            </a:r>
            <a:endParaRPr lang="en-US" sz="4000" b="1" dirty="0">
              <a:latin typeface="Gill Sans MT" panose="020B0502020104020203" pitchFamily="34" charset="0"/>
              <a:cs typeface="Arial" pitchFamily="34" charset="0"/>
            </a:endParaRPr>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2050" name="Picture 2" descr="http://images.wildernessinquiry.org/web/67802_web.jpg"/>
          <p:cNvPicPr>
            <a:picLocks noChangeAspect="1" noChangeArrowheads="1"/>
          </p:cNvPicPr>
          <p:nvPr/>
        </p:nvPicPr>
        <p:blipFill>
          <a:blip r:embed="rId3" cstate="print"/>
          <a:srcRect/>
          <a:stretch>
            <a:fillRect/>
          </a:stretch>
        </p:blipFill>
        <p:spPr bwMode="auto">
          <a:xfrm>
            <a:off x="1905000" y="1447800"/>
            <a:ext cx="5410200" cy="4057650"/>
          </a:xfrm>
          <a:prstGeom prst="rect">
            <a:avLst/>
          </a:prstGeom>
          <a:noFill/>
        </p:spPr>
      </p:pic>
      <p:sp>
        <p:nvSpPr>
          <p:cNvPr id="17" name="TextBox 16"/>
          <p:cNvSpPr txBox="1"/>
          <p:nvPr/>
        </p:nvSpPr>
        <p:spPr>
          <a:xfrm>
            <a:off x="2971799" y="5505451"/>
            <a:ext cx="4156681" cy="1569660"/>
          </a:xfrm>
          <a:prstGeom prst="rect">
            <a:avLst/>
          </a:prstGeom>
          <a:noFill/>
        </p:spPr>
        <p:txBody>
          <a:bodyPr wrap="square" rtlCol="0">
            <a:spAutoFit/>
          </a:bodyPr>
          <a:lstStyle/>
          <a:p>
            <a:r>
              <a:rPr lang="en-US" sz="1600" dirty="0" smtClean="0">
                <a:latin typeface="Arial" pitchFamily="34" charset="0"/>
                <a:cs typeface="Arial" pitchFamily="34" charset="0"/>
              </a:rPr>
              <a:t>Apurva Patil, Remedial Project Manager</a:t>
            </a:r>
            <a:endParaRPr lang="en-US" sz="1600" dirty="0">
              <a:latin typeface="Arial" pitchFamily="34" charset="0"/>
              <a:cs typeface="Arial" pitchFamily="34" charset="0"/>
            </a:endParaRP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202-654-6004   </a:t>
            </a:r>
          </a:p>
          <a:p>
            <a:r>
              <a:rPr lang="en-US" sz="1600" dirty="0" smtClean="0">
                <a:solidFill>
                  <a:srgbClr val="0070C0"/>
                </a:solidFill>
                <a:latin typeface="Arial" pitchFamily="34" charset="0"/>
                <a:cs typeface="Arial" pitchFamily="34" charset="0"/>
              </a:rPr>
              <a:t>apurva.patil@dc.gov</a:t>
            </a:r>
            <a:endParaRPr lang="en-US" sz="1600" dirty="0">
              <a:solidFill>
                <a:srgbClr val="0070C0"/>
              </a:solidFill>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10B9FE3-C304-CE48-A9B7-DC03ED22A9BC}" type="slidenum">
              <a:rPr lang="en-US" smtClean="0"/>
              <a:t>17</a:t>
            </a:fld>
            <a:endParaRPr lang="en-US" dirty="0"/>
          </a:p>
        </p:txBody>
      </p:sp>
      <p:pic>
        <p:nvPicPr>
          <p:cNvPr id="7" name="Picture 2" descr="C:\DOEE-logo--D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481" y="485775"/>
            <a:ext cx="1634519" cy="57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5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8600"/>
            <a:ext cx="6639910" cy="914400"/>
          </a:xfrm>
        </p:spPr>
        <p:txBody>
          <a:bodyPr>
            <a:noAutofit/>
          </a:bodyPr>
          <a:lstStyle/>
          <a:p>
            <a:r>
              <a:rPr lang="en-US" sz="3200" dirty="0" smtClean="0"/>
              <a:t>Consent Decree (CD) </a:t>
            </a:r>
          </a:p>
        </p:txBody>
      </p:sp>
      <p:sp>
        <p:nvSpPr>
          <p:cNvPr id="5" name="Content Placeholder 4"/>
          <p:cNvSpPr>
            <a:spLocks noGrp="1"/>
          </p:cNvSpPr>
          <p:nvPr>
            <p:ph type="subTitle" idx="1"/>
          </p:nvPr>
        </p:nvSpPr>
        <p:spPr>
          <a:xfrm>
            <a:off x="585952" y="1400175"/>
            <a:ext cx="7567448" cy="4379403"/>
          </a:xfrm>
        </p:spPr>
        <p:txBody>
          <a:bodyPr>
            <a:normAutofit fontScale="62500" lnSpcReduction="20000"/>
          </a:bodyPr>
          <a:lstStyle/>
          <a:p>
            <a:pPr marL="231775" indent="-231775">
              <a:spcAft>
                <a:spcPts val="1200"/>
              </a:spcAft>
              <a:buSzPct val="60000"/>
              <a:buFont typeface="Wingdings" pitchFamily="2" charset="2"/>
              <a:buChar char="n"/>
            </a:pPr>
            <a:r>
              <a:rPr lang="en-US" dirty="0"/>
              <a:t>In December 2011, the DC federal district court approved a Consent Decree between Pepco and </a:t>
            </a:r>
            <a:r>
              <a:rPr lang="en-US" dirty="0" smtClean="0"/>
              <a:t>District documenting </a:t>
            </a:r>
            <a:r>
              <a:rPr lang="en-US" dirty="0"/>
              <a:t>Pepco's agreement to conduct an environmental evaluation (known as a Remedial Investigation and Feasibility Study or RI/FS) of the Benning Road facility and the adjacent portion of the Anacostia River </a:t>
            </a:r>
          </a:p>
          <a:p>
            <a:pPr marL="231775" indent="-231775">
              <a:spcAft>
                <a:spcPts val="1200"/>
              </a:spcAft>
              <a:buSzPct val="60000"/>
              <a:buFont typeface="Wingdings" pitchFamily="2" charset="2"/>
              <a:buChar char="n"/>
            </a:pPr>
            <a:r>
              <a:rPr lang="en-US" dirty="0" smtClean="0"/>
              <a:t>DOEE on behalf of District is </a:t>
            </a:r>
            <a:r>
              <a:rPr lang="en-US" dirty="0"/>
              <a:t>overseeing Pepco’s work and will solicit and consider public input and comments during the RI/FS process.</a:t>
            </a:r>
          </a:p>
          <a:p>
            <a:pPr marL="231775" lvl="1" indent="-231775" algn="l">
              <a:spcAft>
                <a:spcPts val="1200"/>
              </a:spcAft>
              <a:buSzPct val="60000"/>
              <a:buFont typeface="Wingdings" pitchFamily="2" charset="2"/>
              <a:buChar char="n"/>
              <a:defRPr/>
            </a:pPr>
            <a:r>
              <a:rPr lang="en-US" sz="2900" dirty="0" smtClean="0">
                <a:solidFill>
                  <a:schemeClr val="tx1"/>
                </a:solidFill>
              </a:rPr>
              <a:t>In 2012, Pepco </a:t>
            </a:r>
            <a:r>
              <a:rPr lang="en-US" sz="2900" dirty="0">
                <a:solidFill>
                  <a:schemeClr val="tx1"/>
                </a:solidFill>
              </a:rPr>
              <a:t>and DOEE organized and convened the Community Advisory Group (CAG) comprised of representatives from local community groups, environmental organizations, and ANCs.   Pepco and DOEE attend monthly CAG meetings and provide regular updates regarding the project and also respond to community questions and concerns. </a:t>
            </a:r>
          </a:p>
          <a:p>
            <a:pPr marL="231775" lvl="1" indent="-231775" algn="l">
              <a:spcAft>
                <a:spcPts val="1200"/>
              </a:spcAft>
              <a:buSzPct val="60000"/>
              <a:buFont typeface="Wingdings" pitchFamily="2" charset="2"/>
              <a:buChar char="n"/>
              <a:defRPr/>
            </a:pPr>
            <a:r>
              <a:rPr lang="en-US" sz="2900" dirty="0">
                <a:solidFill>
                  <a:schemeClr val="tx1"/>
                </a:solidFill>
              </a:rPr>
              <a:t>Pepco and DOEE organize and convene public meetings during various milestones such as public comment period for Draft RI Report, Draft RI/FS work plan. </a:t>
            </a:r>
          </a:p>
          <a:p>
            <a:endParaRPr lang="en-US" dirty="0" smtClean="0"/>
          </a:p>
          <a:p>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10B9FE3-C304-CE48-A9B7-DC03ED22A9BC}" type="slidenum">
              <a:rPr lang="en-US" smtClean="0"/>
              <a:t>2</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6508"/>
            <a:ext cx="1806085" cy="6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17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8600"/>
            <a:ext cx="6639910" cy="914400"/>
          </a:xfrm>
        </p:spPr>
        <p:txBody>
          <a:bodyPr>
            <a:noAutofit/>
          </a:bodyPr>
          <a:lstStyle/>
          <a:p>
            <a:r>
              <a:rPr lang="en-US" sz="3200" dirty="0" smtClean="0"/>
              <a:t>Benning Road Facility </a:t>
            </a:r>
          </a:p>
        </p:txBody>
      </p:sp>
      <p:sp>
        <p:nvSpPr>
          <p:cNvPr id="5" name="Content Placeholder 4"/>
          <p:cNvSpPr>
            <a:spLocks noGrp="1"/>
          </p:cNvSpPr>
          <p:nvPr>
            <p:ph type="subTitle" idx="1"/>
          </p:nvPr>
        </p:nvSpPr>
        <p:spPr>
          <a:xfrm>
            <a:off x="585952" y="1400175"/>
            <a:ext cx="7567448" cy="4379403"/>
          </a:xfrm>
        </p:spPr>
        <p:txBody>
          <a:bodyPr>
            <a:normAutofit fontScale="77500" lnSpcReduction="20000"/>
          </a:bodyPr>
          <a:lstStyle/>
          <a:p>
            <a:pPr marL="285750" indent="-285750">
              <a:buFont typeface="Arial" panose="020B0604020202020204" pitchFamily="34" charset="0"/>
              <a:buChar char="•"/>
            </a:pPr>
            <a:r>
              <a:rPr lang="en-US" dirty="0"/>
              <a:t>The Benning Road Facility occupies 77 acres in the northeast of the District of Columbia. </a:t>
            </a:r>
          </a:p>
          <a:p>
            <a:pPr marL="285750" indent="-285750">
              <a:buFont typeface="Arial" panose="020B0604020202020204" pitchFamily="34" charset="0"/>
              <a:buChar char="•"/>
            </a:pPr>
            <a:r>
              <a:rPr lang="en-US" dirty="0"/>
              <a:t>Pepco has operated the facility for more than 100 years. The facility is currently home to the Benning Service Center</a:t>
            </a:r>
            <a:r>
              <a:rPr lang="en-US" dirty="0" smtClean="0"/>
              <a:t>.</a:t>
            </a:r>
          </a:p>
          <a:p>
            <a:pPr marL="285750" indent="-285750">
              <a:buFont typeface="Arial" panose="020B0604020202020204" pitchFamily="34" charset="0"/>
              <a:buChar char="•"/>
            </a:pPr>
            <a:r>
              <a:rPr lang="en-US" dirty="0"/>
              <a:t>Benning Service Center supports Pepco's operation of its</a:t>
            </a:r>
          </a:p>
          <a:p>
            <a:r>
              <a:rPr lang="en-US" dirty="0"/>
              <a:t> </a:t>
            </a:r>
            <a:r>
              <a:rPr lang="en-US" dirty="0" smtClean="0"/>
              <a:t>    electric </a:t>
            </a:r>
            <a:r>
              <a:rPr lang="en-US" dirty="0"/>
              <a:t>transmission and distribution system.</a:t>
            </a:r>
          </a:p>
          <a:p>
            <a:pPr marL="285750" indent="-285750">
              <a:buFont typeface="Arial" panose="020B0604020202020204" pitchFamily="34" charset="0"/>
              <a:buChar char="•"/>
            </a:pPr>
            <a:r>
              <a:rPr lang="en-US" dirty="0"/>
              <a:t>The facility used to have a generating station. The generating station was shut down in </a:t>
            </a:r>
            <a:r>
              <a:rPr lang="en-US" dirty="0" smtClean="0"/>
              <a:t>June </a:t>
            </a:r>
            <a:r>
              <a:rPr lang="en-US" dirty="0"/>
              <a:t>2012 and associated structures were demolished by May 2015.</a:t>
            </a:r>
          </a:p>
          <a:p>
            <a:pPr marL="285750" indent="-285750">
              <a:buFont typeface="Arial" panose="020B0604020202020204" pitchFamily="34" charset="0"/>
              <a:buChar char="•"/>
            </a:pPr>
            <a:r>
              <a:rPr lang="en-US" sz="2900" dirty="0"/>
              <a:t>Benning Road Facility is separated from the Anacostia River by</a:t>
            </a:r>
          </a:p>
          <a:p>
            <a:r>
              <a:rPr lang="en-US" sz="2900" dirty="0"/>
              <a:t> </a:t>
            </a:r>
            <a:r>
              <a:rPr lang="en-US" sz="2900" dirty="0" smtClean="0"/>
              <a:t>    a </a:t>
            </a:r>
            <a:r>
              <a:rPr lang="en-US" sz="2900" dirty="0"/>
              <a:t>bike trail, National Park Service Kenilworth Maintenance</a:t>
            </a:r>
          </a:p>
          <a:p>
            <a:r>
              <a:rPr lang="en-US" sz="2900" dirty="0"/>
              <a:t> </a:t>
            </a:r>
            <a:r>
              <a:rPr lang="en-US" sz="2900" dirty="0" smtClean="0"/>
              <a:t>    Yard</a:t>
            </a:r>
            <a:r>
              <a:rPr lang="en-US" sz="2900" dirty="0"/>
              <a:t>, the DC Department of Public Works Solid Waste Transfer</a:t>
            </a:r>
          </a:p>
          <a:p>
            <a:r>
              <a:rPr lang="en-US" sz="2900" dirty="0" smtClean="0"/>
              <a:t>     Facility, </a:t>
            </a:r>
            <a:r>
              <a:rPr lang="en-US" sz="2900" dirty="0"/>
              <a:t>and the Anacostia Avenue. </a:t>
            </a:r>
          </a:p>
          <a:p>
            <a:endParaRPr lang="en-US" dirty="0" smtClean="0"/>
          </a:p>
          <a:p>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10B9FE3-C304-CE48-A9B7-DC03ED22A9BC}" type="slidenum">
              <a:rPr lang="en-US" smtClean="0"/>
              <a:t>3</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6508"/>
            <a:ext cx="1806085" cy="6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077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0B9FE3-C304-CE48-A9B7-DC03ED22A9BC}" type="slidenum">
              <a:rPr lang="en-US" smtClean="0"/>
              <a:t>4</a:t>
            </a:fld>
            <a:endParaRPr lang="en-US" dirty="0"/>
          </a:p>
        </p:txBody>
      </p:sp>
      <p:sp>
        <p:nvSpPr>
          <p:cNvPr id="4" name="Title 3"/>
          <p:cNvSpPr>
            <a:spLocks noGrp="1"/>
          </p:cNvSpPr>
          <p:nvPr>
            <p:ph type="title"/>
          </p:nvPr>
        </p:nvSpPr>
        <p:spPr/>
        <p:txBody>
          <a:bodyPr/>
          <a:lstStyle/>
          <a:p>
            <a:r>
              <a:rPr lang="en-US" dirty="0" smtClean="0"/>
              <a:t>RI Study Area </a:t>
            </a:r>
            <a:endParaRPr lang="en-US" dirty="0"/>
          </a:p>
        </p:txBody>
      </p:sp>
      <p:pic>
        <p:nvPicPr>
          <p:cNvPr id="5" name="Content Placeholder 4" descr="C:\Documents and Settings\yuek\Desktop\Site Plan.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47800"/>
            <a:ext cx="4268593" cy="4641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62600" y="1447800"/>
            <a:ext cx="3048000" cy="4524315"/>
          </a:xfrm>
          <a:prstGeom prst="rect">
            <a:avLst/>
          </a:prstGeom>
          <a:noFill/>
        </p:spPr>
        <p:txBody>
          <a:bodyPr wrap="square" rtlCol="0">
            <a:spAutoFit/>
          </a:bodyPr>
          <a:lstStyle/>
          <a:p>
            <a:r>
              <a:rPr lang="en-US" sz="2200" dirty="0"/>
              <a:t>The RI Study Area per the CD consists of a “</a:t>
            </a:r>
            <a:r>
              <a:rPr lang="en-US" sz="2200" b="1" dirty="0"/>
              <a:t>Landside</a:t>
            </a:r>
            <a:r>
              <a:rPr lang="en-US" sz="2200" dirty="0"/>
              <a:t>” component focused on the Site itself, and a “</a:t>
            </a:r>
            <a:r>
              <a:rPr lang="en-US" sz="2200" b="1" dirty="0"/>
              <a:t>Waterside</a:t>
            </a:r>
            <a:r>
              <a:rPr lang="en-US" sz="2200" dirty="0"/>
              <a:t>” component focused on the shoreline and sediments in the segment of the River adjacent to and immediately downstream of the Site. </a:t>
            </a:r>
          </a:p>
          <a:p>
            <a:endParaRPr lang="en-US" sz="2400" dirty="0"/>
          </a:p>
        </p:txBody>
      </p:sp>
    </p:spTree>
    <p:extLst>
      <p:ext uri="{BB962C8B-B14F-4D97-AF65-F5344CB8AC3E}">
        <p14:creationId xmlns:p14="http://schemas.microsoft.com/office/powerpoint/2010/main" val="2548750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8600"/>
            <a:ext cx="6639910" cy="914400"/>
          </a:xfrm>
        </p:spPr>
        <p:txBody>
          <a:bodyPr>
            <a:noAutofit/>
          </a:bodyPr>
          <a:lstStyle/>
          <a:p>
            <a:r>
              <a:rPr lang="en-US" sz="3200" dirty="0" smtClean="0"/>
              <a:t/>
            </a:r>
            <a:br>
              <a:rPr lang="en-US" sz="3200" dirty="0" smtClean="0"/>
            </a:br>
            <a:r>
              <a:rPr lang="en-US" sz="3200" dirty="0" smtClean="0"/>
              <a:t>Target </a:t>
            </a:r>
            <a:r>
              <a:rPr lang="en-US" sz="3200" dirty="0"/>
              <a:t>Contaminants for RI</a:t>
            </a:r>
            <a:br>
              <a:rPr lang="en-US" sz="3200" dirty="0"/>
            </a:br>
            <a:endParaRPr lang="en-US" sz="3200" dirty="0" smtClean="0"/>
          </a:p>
        </p:txBody>
      </p:sp>
      <p:sp>
        <p:nvSpPr>
          <p:cNvPr id="5" name="Content Placeholder 4"/>
          <p:cNvSpPr>
            <a:spLocks noGrp="1"/>
          </p:cNvSpPr>
          <p:nvPr>
            <p:ph type="subTitle" idx="1"/>
          </p:nvPr>
        </p:nvSpPr>
        <p:spPr>
          <a:xfrm>
            <a:off x="585952" y="1400175"/>
            <a:ext cx="7567448" cy="4379403"/>
          </a:xfrm>
        </p:spPr>
        <p:txBody>
          <a:bodyPr>
            <a:normAutofit fontScale="70000" lnSpcReduction="20000"/>
          </a:bodyPr>
          <a:lstStyle/>
          <a:p>
            <a:pPr marL="457200" indent="-457200">
              <a:buFont typeface="Arial" panose="020B0604020202020204" pitchFamily="34" charset="0"/>
              <a:buChar char="•"/>
            </a:pPr>
            <a:r>
              <a:rPr lang="en-US" dirty="0" smtClean="0"/>
              <a:t>Polychlorinated </a:t>
            </a:r>
            <a:r>
              <a:rPr lang="en-US" dirty="0"/>
              <a:t>Biphenyls (PCBs</a:t>
            </a:r>
            <a:r>
              <a:rPr lang="en-US" dirty="0" smtClean="0"/>
              <a:t>)-</a:t>
            </a:r>
            <a:r>
              <a:rPr lang="en-US" dirty="0"/>
              <a:t>manmade chemicals used in </a:t>
            </a:r>
            <a:r>
              <a:rPr lang="en-US" dirty="0" smtClean="0"/>
              <a:t>a variety </a:t>
            </a:r>
            <a:r>
              <a:rPr lang="en-US" dirty="0"/>
              <a:t>of industries and products including electrical equipment</a:t>
            </a:r>
            <a:r>
              <a:rPr lang="en-US" dirty="0" smtClean="0"/>
              <a:t>, banned </a:t>
            </a:r>
            <a:r>
              <a:rPr lang="en-US" dirty="0"/>
              <a:t>in 1979</a:t>
            </a:r>
            <a:endParaRPr lang="en-US" dirty="0" smtClean="0"/>
          </a:p>
          <a:p>
            <a:pPr marL="457200" indent="-457200">
              <a:buFont typeface="Arial" panose="020B0604020202020204" pitchFamily="34" charset="0"/>
              <a:buChar char="•"/>
            </a:pPr>
            <a:r>
              <a:rPr lang="en-US" dirty="0" smtClean="0"/>
              <a:t>Polycyclic </a:t>
            </a:r>
            <a:r>
              <a:rPr lang="en-US" dirty="0"/>
              <a:t>Aromatic Hydrocarbons (PAHs</a:t>
            </a:r>
            <a:r>
              <a:rPr lang="en-US" dirty="0" smtClean="0"/>
              <a:t>)-</a:t>
            </a:r>
            <a:r>
              <a:rPr lang="en-US" dirty="0"/>
              <a:t>widespread in the</a:t>
            </a:r>
          </a:p>
          <a:p>
            <a:r>
              <a:rPr lang="en-US" dirty="0" smtClean="0"/>
              <a:t>	environment </a:t>
            </a:r>
            <a:r>
              <a:rPr lang="en-US" dirty="0"/>
              <a:t>– some natural, most come from fossil fuels</a:t>
            </a:r>
            <a:r>
              <a:rPr lang="en-US" dirty="0" smtClean="0"/>
              <a:t> </a:t>
            </a:r>
          </a:p>
          <a:p>
            <a:pPr marL="457200" indent="-457200">
              <a:buFont typeface="Arial" panose="020B0604020202020204" pitchFamily="34" charset="0"/>
              <a:buChar char="•"/>
            </a:pPr>
            <a:r>
              <a:rPr lang="en-US" dirty="0" smtClean="0"/>
              <a:t>Volatile </a:t>
            </a:r>
            <a:r>
              <a:rPr lang="en-US" dirty="0"/>
              <a:t>Organic Compounds (VOCs) include solvents such </a:t>
            </a:r>
            <a:r>
              <a:rPr lang="en-US" dirty="0" smtClean="0"/>
              <a:t>as perchloroethylene </a:t>
            </a:r>
            <a:r>
              <a:rPr lang="en-US" dirty="0"/>
              <a:t>(PCE) and gasoline components</a:t>
            </a:r>
          </a:p>
          <a:p>
            <a:pPr marL="457200" indent="-457200">
              <a:buFont typeface="Arial" panose="020B0604020202020204" pitchFamily="34" charset="0"/>
              <a:buChar char="•"/>
            </a:pPr>
            <a:r>
              <a:rPr lang="en-US" dirty="0" smtClean="0"/>
              <a:t>Semi-volatile </a:t>
            </a:r>
            <a:r>
              <a:rPr lang="en-US" dirty="0"/>
              <a:t>Organic Compounds (SVOCs</a:t>
            </a:r>
            <a:r>
              <a:rPr lang="en-US" dirty="0" smtClean="0"/>
              <a:t>)-</a:t>
            </a:r>
            <a:r>
              <a:rPr lang="en-US" dirty="0"/>
              <a:t>include PAHs and</a:t>
            </a:r>
          </a:p>
          <a:p>
            <a:r>
              <a:rPr lang="en-US" dirty="0" smtClean="0"/>
              <a:t>	other </a:t>
            </a:r>
            <a:r>
              <a:rPr lang="en-US" dirty="0"/>
              <a:t>organic compounds that do not evaporate easily</a:t>
            </a:r>
            <a:r>
              <a:rPr lang="en-US" dirty="0" smtClean="0"/>
              <a:t> </a:t>
            </a:r>
          </a:p>
          <a:p>
            <a:pPr marL="457200" indent="-457200">
              <a:buFont typeface="Arial" panose="020B0604020202020204" pitchFamily="34" charset="0"/>
              <a:buChar char="•"/>
            </a:pPr>
            <a:r>
              <a:rPr lang="en-US" dirty="0" smtClean="0"/>
              <a:t>Pesticides-</a:t>
            </a:r>
            <a:r>
              <a:rPr lang="en-US" dirty="0"/>
              <a:t>manmade chemicals used for insect and pest control</a:t>
            </a:r>
            <a:endParaRPr lang="en-US" dirty="0" smtClean="0"/>
          </a:p>
          <a:p>
            <a:pPr marL="457200" indent="-457200">
              <a:buFont typeface="Arial" panose="020B0604020202020204" pitchFamily="34" charset="0"/>
              <a:buChar char="•"/>
            </a:pPr>
            <a:r>
              <a:rPr lang="en-US" dirty="0" smtClean="0"/>
              <a:t>Dioxins </a:t>
            </a:r>
            <a:r>
              <a:rPr lang="en-US" dirty="0"/>
              <a:t>– products of incomplete combustion</a:t>
            </a:r>
          </a:p>
          <a:p>
            <a:pPr marL="457200" indent="-457200">
              <a:buFont typeface="Arial" panose="020B0604020202020204" pitchFamily="34" charset="0"/>
              <a:buChar char="•"/>
            </a:pPr>
            <a:r>
              <a:rPr lang="en-US" dirty="0" smtClean="0"/>
              <a:t>Metals </a:t>
            </a:r>
            <a:r>
              <a:rPr lang="en-US" dirty="0"/>
              <a:t>– present naturally in the environment and in </a:t>
            </a:r>
            <a:r>
              <a:rPr lang="en-US" dirty="0" smtClean="0"/>
              <a:t>many materials </a:t>
            </a:r>
            <a:r>
              <a:rPr lang="en-US" dirty="0"/>
              <a:t>used in industrial, commercial and residential </a:t>
            </a:r>
            <a:r>
              <a:rPr lang="en-US" dirty="0" smtClean="0"/>
              <a:t>products</a:t>
            </a:r>
          </a:p>
          <a:p>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10B9FE3-C304-CE48-A9B7-DC03ED22A9BC}" type="slidenum">
              <a:rPr lang="en-US" smtClean="0"/>
              <a:t>5</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6508"/>
            <a:ext cx="1806085" cy="6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421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6096000" cy="990600"/>
          </a:xfrm>
        </p:spPr>
        <p:txBody>
          <a:bodyPr>
            <a:noAutofit/>
          </a:bodyPr>
          <a:lstStyle/>
          <a:p>
            <a:r>
              <a:rPr lang="en-US" sz="3200" dirty="0" smtClean="0"/>
              <a:t>Waterside Investigation</a:t>
            </a:r>
            <a:endParaRPr lang="en-US" sz="3200" dirty="0"/>
          </a:p>
        </p:txBody>
      </p:sp>
      <p:sp>
        <p:nvSpPr>
          <p:cNvPr id="3" name="Slide Number Placeholder 2"/>
          <p:cNvSpPr>
            <a:spLocks noGrp="1"/>
          </p:cNvSpPr>
          <p:nvPr>
            <p:ph type="sldNum" sz="quarter" idx="12"/>
          </p:nvPr>
        </p:nvSpPr>
        <p:spPr/>
        <p:txBody>
          <a:bodyPr/>
          <a:lstStyle/>
          <a:p>
            <a:fld id="{110B9FE3-C304-CE48-A9B7-DC03ED22A9BC}" type="slidenum">
              <a:rPr lang="en-US" smtClean="0"/>
              <a:t>6</a:t>
            </a:fld>
            <a:endParaRPr lang="en-US" dirty="0"/>
          </a:p>
        </p:txBody>
      </p: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Documents and Settings\yuek\Desktop\Target Are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242"/>
            <a:ext cx="5562600" cy="6797757"/>
          </a:xfrm>
          <a:prstGeom prst="rect">
            <a:avLst/>
          </a:prstGeom>
          <a:noFill/>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5638800" y="1295400"/>
            <a:ext cx="3439510" cy="16764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accent3">
                    <a:lumMod val="75000"/>
                  </a:schemeClr>
                </a:solidFill>
                <a:latin typeface="Gill Sans MT"/>
                <a:ea typeface="+mj-ea"/>
                <a:cs typeface="Gill Sans MT"/>
              </a:defRPr>
            </a:lvl1pPr>
          </a:lstStyle>
          <a:p>
            <a:r>
              <a:rPr lang="en-US" sz="3200" dirty="0" smtClean="0"/>
              <a:t>RI Phase I Landside Target Areas</a:t>
            </a:r>
          </a:p>
        </p:txBody>
      </p:sp>
      <p:sp>
        <p:nvSpPr>
          <p:cNvPr id="2" name="Rectangle 1"/>
          <p:cNvSpPr/>
          <p:nvPr/>
        </p:nvSpPr>
        <p:spPr>
          <a:xfrm>
            <a:off x="5867400" y="3459120"/>
            <a:ext cx="533400" cy="350880"/>
          </a:xfrm>
          <a:prstGeom prst="rect">
            <a:avLst/>
          </a:prstGeom>
          <a:noFill/>
          <a:ln w="127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705600" y="3449894"/>
            <a:ext cx="1676400" cy="369332"/>
          </a:xfrm>
          <a:prstGeom prst="rect">
            <a:avLst/>
          </a:prstGeom>
          <a:noFill/>
        </p:spPr>
        <p:txBody>
          <a:bodyPr wrap="square" rtlCol="0">
            <a:spAutoFit/>
          </a:bodyPr>
          <a:lstStyle/>
          <a:p>
            <a:r>
              <a:rPr lang="en-US" dirty="0" smtClean="0"/>
              <a:t>Target Areas </a:t>
            </a:r>
            <a:endParaRPr lang="en-US" dirty="0"/>
          </a:p>
        </p:txBody>
      </p:sp>
    </p:spTree>
    <p:extLst>
      <p:ext uri="{BB962C8B-B14F-4D97-AF65-F5344CB8AC3E}">
        <p14:creationId xmlns:p14="http://schemas.microsoft.com/office/powerpoint/2010/main" val="2710646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6096000" cy="990600"/>
          </a:xfrm>
        </p:spPr>
        <p:txBody>
          <a:bodyPr>
            <a:noAutofit/>
          </a:bodyPr>
          <a:lstStyle/>
          <a:p>
            <a:r>
              <a:rPr lang="en-US" sz="3200" dirty="0" smtClean="0"/>
              <a:t>Phase I Waterside Sample Locations</a:t>
            </a:r>
            <a:endParaRPr lang="en-US" sz="3200" dirty="0"/>
          </a:p>
        </p:txBody>
      </p:sp>
      <p:sp>
        <p:nvSpPr>
          <p:cNvPr id="3" name="Slide Number Placeholder 2"/>
          <p:cNvSpPr>
            <a:spLocks noGrp="1"/>
          </p:cNvSpPr>
          <p:nvPr>
            <p:ph type="sldNum" sz="quarter" idx="12"/>
          </p:nvPr>
        </p:nvSpPr>
        <p:spPr/>
        <p:txBody>
          <a:bodyPr/>
          <a:lstStyle/>
          <a:p>
            <a:fld id="{110B9FE3-C304-CE48-A9B7-DC03ED22A9BC}" type="slidenum">
              <a:rPr lang="en-US" smtClean="0"/>
              <a:t>7</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Documents and Settings\yuek\Desktop\Untitled Extract P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49998"/>
            <a:ext cx="7910512"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67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52400"/>
            <a:ext cx="6553200" cy="990600"/>
          </a:xfrm>
        </p:spPr>
        <p:txBody>
          <a:bodyPr>
            <a:noAutofit/>
          </a:bodyPr>
          <a:lstStyle/>
          <a:p>
            <a:r>
              <a:rPr lang="en-US" sz="3200" dirty="0" smtClean="0"/>
              <a:t/>
            </a:r>
            <a:br>
              <a:rPr lang="en-US" sz="3200" dirty="0" smtClean="0"/>
            </a:br>
            <a:r>
              <a:rPr lang="en-US" sz="3200" dirty="0"/>
              <a:t/>
            </a:r>
            <a:br>
              <a:rPr lang="en-US" sz="3200" dirty="0"/>
            </a:br>
            <a:r>
              <a:rPr lang="en-US" sz="3200" dirty="0" smtClean="0"/>
              <a:t>RI Phase I Field </a:t>
            </a:r>
            <a:r>
              <a:rPr lang="en-US" sz="3200" dirty="0"/>
              <a:t>Activities Completed </a:t>
            </a:r>
            <a:r>
              <a:rPr lang="en-US" sz="3200" dirty="0" smtClean="0"/>
              <a:t>(</a:t>
            </a:r>
            <a:r>
              <a:rPr lang="en-US" sz="3200" dirty="0"/>
              <a:t>Jan 2013 –Dec </a:t>
            </a:r>
            <a:r>
              <a:rPr lang="en-US" sz="3200" dirty="0" smtClean="0"/>
              <a:t>2014)</a:t>
            </a:r>
            <a:br>
              <a:rPr lang="en-US" sz="3200" dirty="0" smtClean="0"/>
            </a:br>
            <a:r>
              <a:rPr lang="en-US" sz="3200" dirty="0"/>
              <a:t/>
            </a:r>
            <a:br>
              <a:rPr lang="en-US" sz="3200" dirty="0"/>
            </a:br>
            <a:endParaRPr lang="en-US" sz="3200" dirty="0"/>
          </a:p>
        </p:txBody>
      </p:sp>
      <p:sp>
        <p:nvSpPr>
          <p:cNvPr id="3" name="Slide Number Placeholder 2"/>
          <p:cNvSpPr>
            <a:spLocks noGrp="1"/>
          </p:cNvSpPr>
          <p:nvPr>
            <p:ph type="sldNum" sz="quarter" idx="12"/>
          </p:nvPr>
        </p:nvSpPr>
        <p:spPr/>
        <p:txBody>
          <a:bodyPr/>
          <a:lstStyle/>
          <a:p>
            <a:fld id="{110B9FE3-C304-CE48-A9B7-DC03ED22A9BC}" type="slidenum">
              <a:rPr lang="en-US" smtClean="0"/>
              <a:t>8</a:t>
            </a:fld>
            <a:endParaRPr lang="en-US" dirty="0"/>
          </a:p>
        </p:txBody>
      </p:sp>
      <p:cxnSp>
        <p:nvCxnSpPr>
          <p:cNvPr id="8" name="Straight Connector 7"/>
          <p:cNvCxnSpPr/>
          <p:nvPr/>
        </p:nvCxnSpPr>
        <p:spPr>
          <a:xfrm>
            <a:off x="0" y="137160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772553089"/>
              </p:ext>
            </p:extLst>
          </p:nvPr>
        </p:nvGraphicFramePr>
        <p:xfrm>
          <a:off x="838200" y="1600200"/>
          <a:ext cx="5105400" cy="4039874"/>
        </p:xfrm>
        <a:graphic>
          <a:graphicData uri="http://schemas.openxmlformats.org/drawingml/2006/table">
            <a:tbl>
              <a:tblPr>
                <a:tableStyleId>{5C22544A-7EE6-4342-B048-85BDC9FD1C3A}</a:tableStyleId>
              </a:tblPr>
              <a:tblGrid>
                <a:gridCol w="3200400"/>
                <a:gridCol w="1905000"/>
              </a:tblGrid>
              <a:tr h="276435">
                <a:tc>
                  <a:txBody>
                    <a:bodyPr/>
                    <a:lstStyle/>
                    <a:p>
                      <a:pPr algn="l" fontAlgn="b"/>
                      <a:r>
                        <a:rPr lang="en-US" sz="2400" u="none" strike="noStrike" dirty="0">
                          <a:effectLst/>
                        </a:rPr>
                        <a:t>Environmental Medium</a:t>
                      </a:r>
                      <a:endParaRPr lang="en-US" sz="2400" b="0" i="0" u="none" strike="noStrike" dirty="0">
                        <a:solidFill>
                          <a:srgbClr val="000000"/>
                        </a:solidFill>
                        <a:effectLst/>
                        <a:latin typeface="Calibri"/>
                      </a:endParaRPr>
                    </a:p>
                  </a:txBody>
                  <a:tcPr marL="7620" marR="7620" marT="7620" marB="0" anchor="b">
                    <a:solidFill>
                      <a:schemeClr val="accent3">
                        <a:lumMod val="75000"/>
                      </a:schemeClr>
                    </a:solidFill>
                  </a:tcPr>
                </a:tc>
                <a:tc>
                  <a:txBody>
                    <a:bodyPr/>
                    <a:lstStyle/>
                    <a:p>
                      <a:pPr algn="ctr" fontAlgn="b"/>
                      <a:r>
                        <a:rPr lang="en-US" sz="2400" u="none" strike="noStrike" dirty="0">
                          <a:effectLst/>
                        </a:rPr>
                        <a:t>Number of Samples</a:t>
                      </a:r>
                      <a:endParaRPr lang="en-US" sz="2400" b="0" i="0" u="none" strike="noStrike" dirty="0">
                        <a:solidFill>
                          <a:srgbClr val="000000"/>
                        </a:solidFill>
                        <a:effectLst/>
                        <a:latin typeface="Calibri"/>
                      </a:endParaRPr>
                    </a:p>
                  </a:txBody>
                  <a:tcPr marL="7620" marR="7620" marT="7620" marB="0" anchor="b">
                    <a:solidFill>
                      <a:schemeClr val="accent3">
                        <a:lumMod val="75000"/>
                      </a:schemeClr>
                    </a:solidFill>
                  </a:tcPr>
                </a:tc>
              </a:tr>
              <a:tr h="276435">
                <a:tc gridSpan="2">
                  <a:txBody>
                    <a:bodyPr/>
                    <a:lstStyle/>
                    <a:p>
                      <a:pPr algn="ctr" fontAlgn="b"/>
                      <a:r>
                        <a:rPr lang="en-US" sz="2000" u="none" strike="noStrike" dirty="0">
                          <a:effectLst/>
                        </a:rPr>
                        <a:t>Landside</a:t>
                      </a:r>
                      <a:endParaRPr lang="en-US" sz="2000" b="1" i="0" u="none" strike="noStrike" dirty="0">
                        <a:solidFill>
                          <a:srgbClr val="000000"/>
                        </a:solidFill>
                        <a:effectLst/>
                        <a:latin typeface="Calibri"/>
                      </a:endParaRPr>
                    </a:p>
                  </a:txBody>
                  <a:tcPr marL="7620" marR="7620" marT="7620" marB="0" anchor="b">
                    <a:solidFill>
                      <a:schemeClr val="accent3">
                        <a:lumMod val="60000"/>
                        <a:lumOff val="40000"/>
                      </a:schemeClr>
                    </a:solidFill>
                  </a:tcPr>
                </a:tc>
                <a:tc hMerge="1">
                  <a:txBody>
                    <a:bodyPr/>
                    <a:lstStyle/>
                    <a:p>
                      <a:endParaRPr lang="en-US"/>
                    </a:p>
                  </a:txBody>
                  <a:tcPr/>
                </a:tc>
              </a:tr>
              <a:tr h="265378">
                <a:tc>
                  <a:txBody>
                    <a:bodyPr/>
                    <a:lstStyle/>
                    <a:p>
                      <a:pPr algn="l" fontAlgn="b"/>
                      <a:r>
                        <a:rPr lang="en-US" sz="1100" u="none" strike="noStrike" dirty="0">
                          <a:effectLst/>
                        </a:rPr>
                        <a:t>Surface Soil </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25</a:t>
                      </a:r>
                      <a:endParaRPr lang="en-US" sz="1100" b="0" i="0" u="none" strike="noStrike" dirty="0">
                        <a:solidFill>
                          <a:srgbClr val="000000"/>
                        </a:solidFill>
                        <a:effectLst/>
                        <a:latin typeface="Calibri"/>
                      </a:endParaRPr>
                    </a:p>
                  </a:txBody>
                  <a:tcPr marL="7620" marR="7620" marT="7620" marB="0" anchor="b"/>
                </a:tc>
              </a:tr>
              <a:tr h="265378">
                <a:tc>
                  <a:txBody>
                    <a:bodyPr/>
                    <a:lstStyle/>
                    <a:p>
                      <a:pPr algn="l" fontAlgn="b"/>
                      <a:r>
                        <a:rPr lang="en-US" sz="1100" u="none" strike="noStrike" dirty="0">
                          <a:effectLst/>
                        </a:rPr>
                        <a:t>Subsurface Soil </a:t>
                      </a:r>
                      <a:endParaRPr lang="en-US" sz="1100" b="0" i="0" u="none" strike="noStrike" dirty="0">
                        <a:solidFill>
                          <a:srgbClr val="000000"/>
                        </a:solidFill>
                        <a:effectLst/>
                        <a:latin typeface="Calibri"/>
                      </a:endParaRPr>
                    </a:p>
                  </a:txBody>
                  <a:tcPr marL="7620" marR="7620" marT="7620" marB="0" anchor="b">
                    <a:solidFill>
                      <a:schemeClr val="accent1">
                        <a:lumMod val="40000"/>
                        <a:lumOff val="60000"/>
                      </a:schemeClr>
                    </a:solidFill>
                  </a:tcPr>
                </a:tc>
                <a:tc>
                  <a:txBody>
                    <a:bodyPr/>
                    <a:lstStyle/>
                    <a:p>
                      <a:pPr algn="ctr" fontAlgn="b"/>
                      <a:r>
                        <a:rPr lang="en-US" sz="1100" u="none" strike="noStrike" dirty="0">
                          <a:effectLst/>
                        </a:rPr>
                        <a:t>142</a:t>
                      </a:r>
                      <a:endParaRPr lang="en-US" sz="1100" b="0" i="0" u="none" strike="noStrike" dirty="0">
                        <a:solidFill>
                          <a:srgbClr val="000000"/>
                        </a:solidFill>
                        <a:effectLst/>
                        <a:latin typeface="Calibri"/>
                      </a:endParaRPr>
                    </a:p>
                  </a:txBody>
                  <a:tcPr marL="7620" marR="7620" marT="7620" marB="0" anchor="b">
                    <a:solidFill>
                      <a:schemeClr val="accent1">
                        <a:lumMod val="40000"/>
                        <a:lumOff val="60000"/>
                      </a:schemeClr>
                    </a:solidFill>
                  </a:tcPr>
                </a:tc>
              </a:tr>
              <a:tr h="265378">
                <a:tc>
                  <a:txBody>
                    <a:bodyPr/>
                    <a:lstStyle/>
                    <a:p>
                      <a:pPr algn="l" fontAlgn="b"/>
                      <a:r>
                        <a:rPr lang="en-US" sz="1100" u="none" strike="noStrike" dirty="0">
                          <a:effectLst/>
                        </a:rPr>
                        <a:t>Beneath and around Cooling Tower soil  </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207</a:t>
                      </a:r>
                      <a:endParaRPr lang="en-US" sz="1100" b="0" i="0" u="none" strike="noStrike" dirty="0">
                        <a:solidFill>
                          <a:srgbClr val="000000"/>
                        </a:solidFill>
                        <a:effectLst/>
                        <a:latin typeface="Calibri"/>
                      </a:endParaRPr>
                    </a:p>
                  </a:txBody>
                  <a:tcPr marL="7620" marR="7620" marT="7620" marB="0" anchor="b"/>
                </a:tc>
              </a:tr>
              <a:tr h="265378">
                <a:tc>
                  <a:txBody>
                    <a:bodyPr/>
                    <a:lstStyle/>
                    <a:p>
                      <a:pPr algn="l" fontAlgn="b"/>
                      <a:r>
                        <a:rPr lang="en-US" sz="1100" u="none" strike="noStrike" dirty="0">
                          <a:effectLst/>
                        </a:rPr>
                        <a:t>Groundwater from borings</a:t>
                      </a:r>
                      <a:endParaRPr lang="en-US" sz="1100" b="0" i="0" u="none" strike="noStrike" dirty="0">
                        <a:solidFill>
                          <a:srgbClr val="000000"/>
                        </a:solidFill>
                        <a:effectLst/>
                        <a:latin typeface="Calibri"/>
                      </a:endParaRPr>
                    </a:p>
                  </a:txBody>
                  <a:tcPr marL="7620" marR="7620" marT="7620" marB="0" anchor="b">
                    <a:solidFill>
                      <a:schemeClr val="accent1">
                        <a:lumMod val="40000"/>
                        <a:lumOff val="60000"/>
                      </a:schemeClr>
                    </a:solidFill>
                  </a:tcPr>
                </a:tc>
                <a:tc>
                  <a:txBody>
                    <a:bodyPr/>
                    <a:lstStyle/>
                    <a:p>
                      <a:pPr algn="ctr" fontAlgn="b"/>
                      <a:r>
                        <a:rPr lang="en-US" sz="1100" u="none" strike="noStrike" dirty="0">
                          <a:effectLst/>
                        </a:rPr>
                        <a:t>48</a:t>
                      </a:r>
                      <a:endParaRPr lang="en-US" sz="1100" b="0" i="0" u="none" strike="noStrike" dirty="0">
                        <a:solidFill>
                          <a:srgbClr val="000000"/>
                        </a:solidFill>
                        <a:effectLst/>
                        <a:latin typeface="Calibri"/>
                      </a:endParaRPr>
                    </a:p>
                  </a:txBody>
                  <a:tcPr marL="7620" marR="7620" marT="7620" marB="0" anchor="b">
                    <a:solidFill>
                      <a:schemeClr val="accent1">
                        <a:lumMod val="40000"/>
                        <a:lumOff val="60000"/>
                      </a:schemeClr>
                    </a:solidFill>
                  </a:tcPr>
                </a:tc>
              </a:tr>
              <a:tr h="265378">
                <a:tc>
                  <a:txBody>
                    <a:bodyPr/>
                    <a:lstStyle/>
                    <a:p>
                      <a:pPr algn="l" fontAlgn="b"/>
                      <a:r>
                        <a:rPr lang="en-US" sz="1100" u="none" strike="noStrike" dirty="0">
                          <a:effectLst/>
                        </a:rPr>
                        <a:t>Storm Drains</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8 water and 4 residue </a:t>
                      </a:r>
                      <a:endParaRPr lang="en-US" sz="1100" b="0" i="0" u="none" strike="noStrike" dirty="0">
                        <a:solidFill>
                          <a:srgbClr val="000000"/>
                        </a:solidFill>
                        <a:effectLst/>
                        <a:latin typeface="Calibri"/>
                      </a:endParaRPr>
                    </a:p>
                  </a:txBody>
                  <a:tcPr marL="7620" marR="7620" marT="7620" marB="0" anchor="b"/>
                </a:tc>
              </a:tr>
              <a:tr h="265378">
                <a:tc>
                  <a:txBody>
                    <a:bodyPr/>
                    <a:lstStyle/>
                    <a:p>
                      <a:pPr algn="l" fontAlgn="b"/>
                      <a:r>
                        <a:rPr lang="en-US" sz="1100" u="none" strike="noStrike" dirty="0">
                          <a:effectLst/>
                        </a:rPr>
                        <a:t>Geotechnical Borings </a:t>
                      </a:r>
                      <a:endParaRPr lang="en-US" sz="1100" b="0" i="0" u="none" strike="noStrike" dirty="0">
                        <a:solidFill>
                          <a:srgbClr val="000000"/>
                        </a:solidFill>
                        <a:effectLst/>
                        <a:latin typeface="Calibri"/>
                      </a:endParaRPr>
                    </a:p>
                  </a:txBody>
                  <a:tcPr marL="7620" marR="7620" marT="7620" marB="0" anchor="b">
                    <a:solidFill>
                      <a:schemeClr val="tx2">
                        <a:lumMod val="20000"/>
                        <a:lumOff val="80000"/>
                      </a:schemeClr>
                    </a:solidFill>
                  </a:tcPr>
                </a:tc>
                <a:tc>
                  <a:txBody>
                    <a:bodyPr/>
                    <a:lstStyle/>
                    <a:p>
                      <a:pPr algn="ctr" fontAlgn="b"/>
                      <a:r>
                        <a:rPr lang="en-US" sz="1100" u="none" strike="noStrike" dirty="0">
                          <a:effectLst/>
                        </a:rPr>
                        <a:t>5</a:t>
                      </a:r>
                      <a:endParaRPr lang="en-US" sz="1100" b="0" i="0" u="none" strike="noStrike" dirty="0">
                        <a:solidFill>
                          <a:srgbClr val="000000"/>
                        </a:solidFill>
                        <a:effectLst/>
                        <a:latin typeface="Calibri"/>
                      </a:endParaRPr>
                    </a:p>
                  </a:txBody>
                  <a:tcPr marL="7620" marR="7620" marT="7620" marB="0" anchor="b">
                    <a:solidFill>
                      <a:schemeClr val="tx2">
                        <a:lumMod val="20000"/>
                        <a:lumOff val="80000"/>
                      </a:schemeClr>
                    </a:solidFill>
                  </a:tcPr>
                </a:tc>
              </a:tr>
              <a:tr h="276435">
                <a:tc>
                  <a:txBody>
                    <a:bodyPr/>
                    <a:lstStyle/>
                    <a:p>
                      <a:pPr algn="l" fontAlgn="b"/>
                      <a:r>
                        <a:rPr lang="en-US" sz="1100" u="none" strike="noStrike" dirty="0">
                          <a:effectLst/>
                        </a:rPr>
                        <a:t>Groundwater from </a:t>
                      </a:r>
                      <a:r>
                        <a:rPr lang="en-US" sz="1100" u="none" strike="noStrike" dirty="0" smtClean="0">
                          <a:effectLst/>
                        </a:rPr>
                        <a:t>monitoring </a:t>
                      </a:r>
                      <a:r>
                        <a:rPr lang="en-US" sz="1100" u="none" strike="noStrike" dirty="0">
                          <a:effectLst/>
                        </a:rPr>
                        <a:t>wells </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30</a:t>
                      </a:r>
                      <a:endParaRPr lang="en-US" sz="1100" b="0" i="0" u="none" strike="noStrike" dirty="0">
                        <a:solidFill>
                          <a:srgbClr val="000000"/>
                        </a:solidFill>
                        <a:effectLst/>
                        <a:latin typeface="Calibri"/>
                      </a:endParaRPr>
                    </a:p>
                  </a:txBody>
                  <a:tcPr marL="7620" marR="7620" marT="7620" marB="0" anchor="b"/>
                </a:tc>
              </a:tr>
              <a:tr h="276435">
                <a:tc gridSpan="2">
                  <a:txBody>
                    <a:bodyPr/>
                    <a:lstStyle/>
                    <a:p>
                      <a:pPr algn="ctr" fontAlgn="b"/>
                      <a:r>
                        <a:rPr lang="en-US" sz="2000" u="none" strike="noStrike" dirty="0">
                          <a:effectLst/>
                        </a:rPr>
                        <a:t>Waterside</a:t>
                      </a:r>
                      <a:endParaRPr lang="en-US" sz="2000" b="0" i="0" u="none" strike="noStrike" dirty="0">
                        <a:solidFill>
                          <a:srgbClr val="000000"/>
                        </a:solidFill>
                        <a:effectLst/>
                        <a:latin typeface="Calibri"/>
                      </a:endParaRPr>
                    </a:p>
                  </a:txBody>
                  <a:tcPr marL="7620" marR="7620" marT="7620" marB="0" anchor="b">
                    <a:solidFill>
                      <a:schemeClr val="accent3">
                        <a:lumMod val="40000"/>
                        <a:lumOff val="60000"/>
                      </a:schemeClr>
                    </a:solidFill>
                  </a:tcPr>
                </a:tc>
                <a:tc hMerge="1">
                  <a:txBody>
                    <a:bodyPr/>
                    <a:lstStyle/>
                    <a:p>
                      <a:endParaRPr lang="en-US"/>
                    </a:p>
                  </a:txBody>
                  <a:tcPr/>
                </a:tc>
              </a:tr>
              <a:tr h="265378">
                <a:tc>
                  <a:txBody>
                    <a:bodyPr/>
                    <a:lstStyle/>
                    <a:p>
                      <a:pPr algn="l" fontAlgn="b"/>
                      <a:r>
                        <a:rPr lang="en-US" sz="1100" u="none" strike="noStrike" dirty="0">
                          <a:effectLst/>
                        </a:rPr>
                        <a:t>Surface water</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20</a:t>
                      </a:r>
                      <a:endParaRPr lang="en-US" sz="1100" b="0" i="0" u="none" strike="noStrike" dirty="0">
                        <a:solidFill>
                          <a:srgbClr val="000000"/>
                        </a:solidFill>
                        <a:effectLst/>
                        <a:latin typeface="Calibri"/>
                      </a:endParaRPr>
                    </a:p>
                  </a:txBody>
                  <a:tcPr marL="7620" marR="7620" marT="7620" marB="0" anchor="b"/>
                </a:tc>
              </a:tr>
              <a:tr h="265378">
                <a:tc>
                  <a:txBody>
                    <a:bodyPr/>
                    <a:lstStyle/>
                    <a:p>
                      <a:pPr algn="l" fontAlgn="b"/>
                      <a:r>
                        <a:rPr lang="en-US" sz="1100" u="none" strike="noStrike" dirty="0">
                          <a:effectLst/>
                        </a:rPr>
                        <a:t>Surface Sediments</a:t>
                      </a:r>
                      <a:endParaRPr lang="en-US" sz="1100" b="0" i="0" u="none" strike="noStrike" dirty="0">
                        <a:solidFill>
                          <a:srgbClr val="000000"/>
                        </a:solidFill>
                        <a:effectLst/>
                        <a:latin typeface="Calibri"/>
                      </a:endParaRPr>
                    </a:p>
                  </a:txBody>
                  <a:tcPr marL="7620" marR="7620" marT="7620" marB="0" anchor="b">
                    <a:solidFill>
                      <a:schemeClr val="tx2">
                        <a:lumMod val="20000"/>
                        <a:lumOff val="80000"/>
                      </a:schemeClr>
                    </a:solidFill>
                  </a:tcPr>
                </a:tc>
                <a:tc>
                  <a:txBody>
                    <a:bodyPr/>
                    <a:lstStyle/>
                    <a:p>
                      <a:pPr algn="ctr" fontAlgn="b"/>
                      <a:r>
                        <a:rPr lang="en-US" sz="1100" u="none" strike="noStrike" dirty="0">
                          <a:effectLst/>
                        </a:rPr>
                        <a:t>56</a:t>
                      </a:r>
                      <a:endParaRPr lang="en-US" sz="1100" b="0" i="0" u="none" strike="noStrike" dirty="0">
                        <a:solidFill>
                          <a:srgbClr val="000000"/>
                        </a:solidFill>
                        <a:effectLst/>
                        <a:latin typeface="Calibri"/>
                      </a:endParaRPr>
                    </a:p>
                  </a:txBody>
                  <a:tcPr marL="7620" marR="7620" marT="7620" marB="0" anchor="b">
                    <a:solidFill>
                      <a:schemeClr val="tx2">
                        <a:lumMod val="20000"/>
                        <a:lumOff val="80000"/>
                      </a:schemeClr>
                    </a:solidFill>
                  </a:tcPr>
                </a:tc>
              </a:tr>
              <a:tr h="276435">
                <a:tc>
                  <a:txBody>
                    <a:bodyPr/>
                    <a:lstStyle/>
                    <a:p>
                      <a:pPr algn="l" fontAlgn="b"/>
                      <a:r>
                        <a:rPr lang="en-US" sz="1100" u="none" strike="noStrike" dirty="0">
                          <a:effectLst/>
                        </a:rPr>
                        <a:t>Subsurface Sediments</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u="none" strike="noStrike" dirty="0">
                          <a:effectLst/>
                        </a:rPr>
                        <a:t>208</a:t>
                      </a:r>
                      <a:endParaRPr lang="en-US" sz="1100" b="0" i="0" u="none" strike="noStrike" dirty="0">
                        <a:solidFill>
                          <a:srgbClr val="000000"/>
                        </a:solidFill>
                        <a:effectLst/>
                        <a:latin typeface="Calibri"/>
                      </a:endParaRPr>
                    </a:p>
                  </a:txBody>
                  <a:tcPr marL="7620" marR="7620" marT="7620" marB="0" anchor="b"/>
                </a:tc>
              </a:tr>
            </a:tbl>
          </a:graphicData>
        </a:graphic>
      </p:graphicFrame>
    </p:spTree>
    <p:extLst>
      <p:ext uri="{BB962C8B-B14F-4D97-AF65-F5344CB8AC3E}">
        <p14:creationId xmlns:p14="http://schemas.microsoft.com/office/powerpoint/2010/main" val="3234571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
            <a:ext cx="6096000" cy="990600"/>
          </a:xfrm>
        </p:spPr>
        <p:txBody>
          <a:bodyPr>
            <a:noAutofit/>
          </a:bodyPr>
          <a:lstStyle/>
          <a:p>
            <a:r>
              <a:rPr lang="en-US" sz="3200" dirty="0"/>
              <a:t>Phase </a:t>
            </a:r>
            <a:r>
              <a:rPr lang="en-US" sz="3200" dirty="0" smtClean="0"/>
              <a:t>I RI Data Gaps</a:t>
            </a:r>
            <a:endParaRPr lang="en-US" sz="3200" dirty="0"/>
          </a:p>
        </p:txBody>
      </p:sp>
      <p:sp>
        <p:nvSpPr>
          <p:cNvPr id="5" name="Content Placeholder 4"/>
          <p:cNvSpPr>
            <a:spLocks noGrp="1"/>
          </p:cNvSpPr>
          <p:nvPr>
            <p:ph type="subTitle" idx="1"/>
          </p:nvPr>
        </p:nvSpPr>
        <p:spPr>
          <a:xfrm>
            <a:off x="609600" y="1905000"/>
            <a:ext cx="4440621" cy="4379403"/>
          </a:xfrm>
        </p:spPr>
        <p:txBody>
          <a:bodyPr>
            <a:normAutofit/>
          </a:bodyPr>
          <a:lstStyle/>
          <a:p>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110B9FE3-C304-CE48-A9B7-DC03ED22A9BC}" type="slidenum">
              <a:rPr lang="en-US" smtClean="0"/>
              <a:t>9</a:t>
            </a:fld>
            <a:endParaRPr lang="en-US" dirty="0"/>
          </a:p>
        </p:txBody>
      </p:sp>
      <p:cxnSp>
        <p:nvCxnSpPr>
          <p:cNvPr id="8" name="Straight Connector 7"/>
          <p:cNvCxnSpPr/>
          <p:nvPr/>
        </p:nvCxnSpPr>
        <p:spPr>
          <a:xfrm>
            <a:off x="0" y="1263650"/>
            <a:ext cx="9144000" cy="1588"/>
          </a:xfrm>
          <a:prstGeom prst="line">
            <a:avLst/>
          </a:prstGeom>
          <a:ln w="22225">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9600" y="1447800"/>
            <a:ext cx="8229600" cy="5755422"/>
          </a:xfrm>
          <a:prstGeom prst="rect">
            <a:avLst/>
          </a:prstGeom>
        </p:spPr>
        <p:txBody>
          <a:bodyPr wrap="square">
            <a:spAutoFit/>
          </a:bodyPr>
          <a:lstStyle/>
          <a:p>
            <a:pPr lvl="1"/>
            <a:r>
              <a:rPr lang="en-US" sz="2000" dirty="0"/>
              <a:t>The RI </a:t>
            </a:r>
            <a:r>
              <a:rPr lang="en-US" sz="2000" dirty="0" smtClean="0"/>
              <a:t>Phase I activities </a:t>
            </a:r>
            <a:r>
              <a:rPr lang="en-US" sz="2000" dirty="0"/>
              <a:t>completed to date resulted in a preliminary characterization of potential Site-related impacts on Landside and Waterside portions of the Study Area. </a:t>
            </a:r>
            <a:r>
              <a:rPr lang="en-US" sz="2000" dirty="0" smtClean="0"/>
              <a:t>Some of the data gaps that are currently being investigated are as follows: </a:t>
            </a:r>
          </a:p>
          <a:p>
            <a:pPr lvl="1"/>
            <a:endParaRPr lang="en-US" sz="2000" dirty="0"/>
          </a:p>
          <a:p>
            <a:pPr marL="742950" lvl="1" indent="-285750">
              <a:buFont typeface="Arial" panose="020B0604020202020204" pitchFamily="34" charset="0"/>
              <a:buChar char="•"/>
            </a:pPr>
            <a:r>
              <a:rPr lang="en-US" sz="2000" dirty="0" smtClean="0"/>
              <a:t>Within Landside investigation area for soil, elevated constituents include: </a:t>
            </a:r>
          </a:p>
          <a:p>
            <a:pPr lvl="3" indent="-342900">
              <a:buFont typeface="Wingdings" panose="05000000000000000000" pitchFamily="2" charset="2"/>
              <a:buChar char="Ø"/>
            </a:pPr>
            <a:r>
              <a:rPr lang="en-US" sz="2000" dirty="0"/>
              <a:t>PCBs, Dioxin, metals, and </a:t>
            </a:r>
            <a:r>
              <a:rPr lang="en-US" sz="2000" dirty="0" smtClean="0"/>
              <a:t>PAHs</a:t>
            </a:r>
          </a:p>
          <a:p>
            <a:pPr marL="742950" lvl="1" indent="-285750">
              <a:buFont typeface="Arial" panose="020B0604020202020204" pitchFamily="34" charset="0"/>
              <a:buChar char="•"/>
            </a:pPr>
            <a:r>
              <a:rPr lang="en-US" sz="2000" dirty="0"/>
              <a:t>Within Landside investigation area for </a:t>
            </a:r>
            <a:r>
              <a:rPr lang="en-US" sz="2000" dirty="0" smtClean="0"/>
              <a:t>groundwater, </a:t>
            </a:r>
            <a:r>
              <a:rPr lang="en-US" sz="2000" dirty="0"/>
              <a:t>elevated constituents include: </a:t>
            </a:r>
          </a:p>
          <a:p>
            <a:pPr lvl="3" indent="-342900">
              <a:buFont typeface="Wingdings" panose="05000000000000000000" pitchFamily="2" charset="2"/>
              <a:buChar char="Ø"/>
            </a:pPr>
            <a:r>
              <a:rPr lang="en-US" sz="2000" dirty="0"/>
              <a:t>PCBs, Dioxin, PAHs, MTBE, and PCE</a:t>
            </a:r>
          </a:p>
          <a:p>
            <a:pPr marL="742950" lvl="1" indent="-285750">
              <a:buFont typeface="Arial" panose="020B0604020202020204" pitchFamily="34" charset="0"/>
              <a:buChar char="•"/>
            </a:pPr>
            <a:r>
              <a:rPr lang="en-US" sz="2000" dirty="0" smtClean="0"/>
              <a:t>Within </a:t>
            </a:r>
            <a:r>
              <a:rPr lang="en-US" sz="2000" dirty="0"/>
              <a:t>Waterside investigation </a:t>
            </a:r>
            <a:r>
              <a:rPr lang="en-US" sz="2000" dirty="0" smtClean="0"/>
              <a:t>area:</a:t>
            </a:r>
          </a:p>
          <a:p>
            <a:pPr lvl="3" indent="-342900">
              <a:buFont typeface="Wingdings" panose="05000000000000000000" pitchFamily="2" charset="2"/>
              <a:buChar char="Ø"/>
            </a:pPr>
            <a:r>
              <a:rPr lang="en-US" sz="2000" dirty="0"/>
              <a:t>Elevated sediment concentrations of PCBs in the cove of the River at Outfall 013. </a:t>
            </a:r>
          </a:p>
          <a:p>
            <a:pPr marL="742950" lvl="1" indent="-285750">
              <a:buFont typeface="Arial" panose="020B0604020202020204" pitchFamily="34" charset="0"/>
              <a:buChar char="•"/>
            </a:pPr>
            <a:endParaRPr lang="en-US" sz="2000" dirty="0" smtClean="0"/>
          </a:p>
          <a:p>
            <a:pPr lvl="1"/>
            <a:r>
              <a:rPr lang="en-US" sz="2000" dirty="0" smtClean="0"/>
              <a:t> </a:t>
            </a:r>
            <a:endParaRPr lang="en-US" sz="2000" dirty="0"/>
          </a:p>
          <a:p>
            <a:pPr marL="742950" lvl="1" indent="-285750">
              <a:buFont typeface="Arial" panose="020B0604020202020204" pitchFamily="34" charset="0"/>
              <a:buChar char="•"/>
            </a:pPr>
            <a:endParaRPr lang="en-US" sz="2000" dirty="0"/>
          </a:p>
          <a:p>
            <a:pPr lvl="1"/>
            <a:endParaRPr lang="en-US" sz="1400" dirty="0" smtClean="0"/>
          </a:p>
          <a:p>
            <a:pPr marL="742950" lvl="1" indent="-285750">
              <a:buFont typeface="Arial" panose="020B0604020202020204" pitchFamily="34" charset="0"/>
              <a:buChar char="•"/>
            </a:pPr>
            <a:endParaRPr lang="en-US" sz="1400" dirty="0" smtClean="0"/>
          </a:p>
        </p:txBody>
      </p:sp>
      <p:pic>
        <p:nvPicPr>
          <p:cNvPr id="10" name="Picture 2" descr="C:\DOEE-logo--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81000"/>
            <a:ext cx="167322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77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hio_EGMSMeeting_2013Apr11">
  <a:themeElements>
    <a:clrScheme name="USAID KMC">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3161</TotalTime>
  <Words>1099</Words>
  <Application>Microsoft Office PowerPoint</Application>
  <PresentationFormat>On-screen Show (4:3)</PresentationFormat>
  <Paragraphs>161</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Ohio_EGMSMeeting_2013Apr11</vt:lpstr>
      <vt:lpstr> RI/FS Updates at Pepco Benning  Road Facility  </vt:lpstr>
      <vt:lpstr>Consent Decree (CD) </vt:lpstr>
      <vt:lpstr>Benning Road Facility </vt:lpstr>
      <vt:lpstr>RI Study Area </vt:lpstr>
      <vt:lpstr> Target Contaminants for RI </vt:lpstr>
      <vt:lpstr>Waterside Investigation</vt:lpstr>
      <vt:lpstr>Phase I Waterside Sample Locations</vt:lpstr>
      <vt:lpstr>  RI Phase I Field Activities Completed (Jan 2013 –Dec 2014)  </vt:lpstr>
      <vt:lpstr>Phase I RI Data Gaps</vt:lpstr>
      <vt:lpstr>Phase I RI Data Gaps (continued) </vt:lpstr>
      <vt:lpstr>PowerPoint Presentation</vt:lpstr>
      <vt:lpstr>PowerPoint Presentation</vt:lpstr>
      <vt:lpstr>PowerPoint Presentation</vt:lpstr>
      <vt:lpstr>Project Schedule</vt:lpstr>
      <vt:lpstr>Current Status &amp; Next Steps</vt:lpstr>
      <vt:lpstr>Coordination with Other Projects</vt:lpstr>
      <vt:lpstr>Questions?</vt:lpstr>
    </vt:vector>
  </TitlesOfParts>
  <Company>DDOE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Anacostia River Sediment Project</dc:title>
  <dc:creator>dev.murali@dc.gov</dc:creator>
  <cp:lastModifiedBy>ServUS</cp:lastModifiedBy>
  <cp:revision>225</cp:revision>
  <cp:lastPrinted>2017-09-13T19:58:36Z</cp:lastPrinted>
  <dcterms:created xsi:type="dcterms:W3CDTF">2014-02-11T15:18:27Z</dcterms:created>
  <dcterms:modified xsi:type="dcterms:W3CDTF">2017-09-14T12:37:37Z</dcterms:modified>
</cp:coreProperties>
</file>