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13"/>
  </p:notesMasterIdLst>
  <p:handoutMasterIdLst>
    <p:handoutMasterId r:id="rId14"/>
  </p:handoutMasterIdLst>
  <p:sldIdLst>
    <p:sldId id="335" r:id="rId3"/>
    <p:sldId id="377" r:id="rId4"/>
    <p:sldId id="375" r:id="rId5"/>
    <p:sldId id="386" r:id="rId6"/>
    <p:sldId id="387" r:id="rId7"/>
    <p:sldId id="390" r:id="rId8"/>
    <p:sldId id="391" r:id="rId9"/>
    <p:sldId id="389" r:id="rId10"/>
    <p:sldId id="388" r:id="rId11"/>
    <p:sldId id="367" r:id="rId12"/>
  </p:sldIdLst>
  <p:sldSz cx="9144000" cy="6858000" type="overhead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 Johnson Company" initials="JCO" lastIdx="2" clrIdx="0"/>
  <p:cmAuthor id="1" name="Wesley Rosenfeld" initials="WR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3F9"/>
    <a:srgbClr val="77933C"/>
    <a:srgbClr val="09467D"/>
    <a:srgbClr val="99B732"/>
    <a:srgbClr val="083D6E"/>
    <a:srgbClr val="99B73B"/>
    <a:srgbClr val="B1BA38"/>
    <a:srgbClr val="A5CE1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 autoAdjust="0"/>
  </p:normalViewPr>
  <p:slideViewPr>
    <p:cSldViewPr>
      <p:cViewPr>
        <p:scale>
          <a:sx n="90" d="100"/>
          <a:sy n="90" d="100"/>
        </p:scale>
        <p:origin x="-2244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22ACC9-0F21-412A-99FD-20F4220A7B7D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FEB5633-91E7-476B-BF8F-20212999F3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4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4510C6-3974-44F8-A961-F5C6CD0982A8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F9E475C-7583-4517-AA37-463EB54E6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75C-7583-4517-AA37-463EB54E649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600" y="685800"/>
            <a:ext cx="7772400" cy="1828800"/>
          </a:xfrm>
          <a:noFill/>
        </p:spPr>
        <p:txBody>
          <a:bodyPr>
            <a:normAutofit/>
          </a:bodyPr>
          <a:lstStyle>
            <a:lvl1pPr>
              <a:defRPr sz="4800" b="1" cap="small" baseline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2700000" algn="tl" rotWithShape="0">
                    <a:schemeClr val="accent5">
                      <a:lumMod val="50000"/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400" y="2743200"/>
            <a:ext cx="6400800" cy="1295400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096000" y="5436921"/>
            <a:ext cx="2750466" cy="1075455"/>
            <a:chOff x="5787420" y="5437754"/>
            <a:chExt cx="3114162" cy="119499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420" y="5441105"/>
              <a:ext cx="1988780" cy="11916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330" y="5437754"/>
              <a:ext cx="915252" cy="119164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854950" y="5499100"/>
              <a:ext cx="0" cy="1087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5492130"/>
            <a:ext cx="3493990" cy="10202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0052"/>
            <a:ext cx="7772400" cy="1470025"/>
          </a:xfrm>
        </p:spPr>
        <p:txBody>
          <a:bodyPr>
            <a:noAutofit/>
          </a:bodyPr>
          <a:lstStyle>
            <a:lvl1pPr algn="l">
              <a:defRPr sz="3600" b="1" i="0">
                <a:solidFill>
                  <a:schemeClr val="accent3">
                    <a:lumMod val="75000"/>
                  </a:schemeClr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83399"/>
            <a:ext cx="7772400" cy="10350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4732338"/>
            <a:ext cx="7772400" cy="1624012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8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5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0" y="4800600"/>
            <a:ext cx="2971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6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194F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1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851"/>
            <a:ext cx="4038600" cy="4641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851"/>
            <a:ext cx="4038600" cy="4641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9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2755"/>
            <a:ext cx="4040188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29"/>
            <a:ext cx="4040188" cy="4068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82755"/>
            <a:ext cx="4041775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4F8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57429"/>
            <a:ext cx="4041775" cy="4068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6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7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 b="0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b="0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92" y="5937118"/>
            <a:ext cx="646008" cy="8410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957"/>
            <a:ext cx="857250" cy="9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10016"/>
            <a:ext cx="2039670" cy="59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10016"/>
            <a:ext cx="2039670" cy="59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8819"/>
            <a:ext cx="857250" cy="9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8328"/>
            <a:ext cx="857250" cy="9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34642"/>
            <a:ext cx="857250" cy="9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="0" dirty="0" smtClean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lang="en-US" b="0" dirty="0" smtClean="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lang="en-US" b="0" dirty="0" smtClean="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lang="en-US" b="0" dirty="0" smtClean="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lang="en-US" b="0" dirty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5">
                  <a:lumMod val="50000"/>
                </a:schemeClr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80045"/>
            <a:ext cx="609600" cy="761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80045"/>
            <a:ext cx="609600" cy="761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37118"/>
            <a:ext cx="646008" cy="8410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98257" y="6462356"/>
            <a:ext cx="74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9FC431-624C-4F22-995F-E9E4293229F7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2" y="6400801"/>
            <a:ext cx="3922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0" dirty="0" smtClean="0">
                <a:solidFill>
                  <a:schemeClr val="bg1"/>
                </a:solidFill>
                <a:latin typeface="Arial" pitchFamily="34" charset="0"/>
              </a:rPr>
              <a:t>ENVIRONMENTAL SCIENCE AND ENGINEERING SOLUTIONS</a:t>
            </a:r>
            <a:endParaRPr lang="en-US" sz="1000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32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–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•"/>
        <a:defRPr sz="2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–"/>
        <a:defRPr sz="20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Arial" pitchFamily="34" charset="0"/>
        <a:buChar char="»"/>
        <a:defRPr sz="20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8722" y="0"/>
            <a:ext cx="34395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39260"/>
            <a:ext cx="8229599" cy="1039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852"/>
            <a:ext cx="8229600" cy="464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6749890"/>
            <a:ext cx="9144001" cy="108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0"/>
            <a:ext cx="3439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72" y="6190377"/>
            <a:ext cx="1272174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50" y="5761677"/>
            <a:ext cx="2212597" cy="11404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633635" y="63847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A35CC995-5FAC-41E6-97FD-A5564B5A26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accent3">
              <a:lumMod val="75000"/>
            </a:schemeClr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772400" cy="1828800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  <a:latin typeface="Gill Sans MT" panose="020B0502020104020203" pitchFamily="34" charset="0"/>
              </a:rPr>
              <a:t>  </a:t>
            </a:r>
            <a:r>
              <a:rPr lang="en-US" sz="3600" dirty="0" smtClean="0">
                <a:effectLst/>
                <a:latin typeface="Gill Sans MT" panose="020B0502020104020203" pitchFamily="34" charset="0"/>
              </a:rPr>
              <a:t/>
            </a:r>
            <a:br>
              <a:rPr lang="en-US" sz="3600" dirty="0" smtClean="0">
                <a:effectLst/>
                <a:latin typeface="Gill Sans MT" panose="020B0502020104020203" pitchFamily="34" charset="0"/>
              </a:rPr>
            </a:br>
            <a:r>
              <a:rPr lang="en-US" sz="3600" dirty="0" smtClean="0">
                <a:effectLst/>
                <a:latin typeface="Gill Sans MT" panose="020B0502020104020203" pitchFamily="34" charset="0"/>
              </a:rPr>
              <a:t>Public </a:t>
            </a:r>
            <a:r>
              <a:rPr lang="en-US" sz="3600" dirty="0">
                <a:effectLst/>
                <a:latin typeface="Gill Sans MT" panose="020B0502020104020203" pitchFamily="34" charset="0"/>
              </a:rPr>
              <a:t>Comment </a:t>
            </a:r>
            <a:r>
              <a:rPr lang="en-US" sz="3600" dirty="0" smtClean="0">
                <a:effectLst/>
                <a:latin typeface="Gill Sans MT" panose="020B0502020104020203" pitchFamily="34" charset="0"/>
              </a:rPr>
              <a:t>Period Schedule for </a:t>
            </a:r>
            <a:br>
              <a:rPr lang="en-US" sz="3600" dirty="0" smtClean="0">
                <a:effectLst/>
                <a:latin typeface="Gill Sans MT" panose="020B0502020104020203" pitchFamily="34" charset="0"/>
              </a:rPr>
            </a:br>
            <a:r>
              <a:rPr lang="en-US" sz="3600" dirty="0" smtClean="0">
                <a:effectLst/>
                <a:latin typeface="Gill Sans MT" panose="020B0502020104020203" pitchFamily="34" charset="0"/>
              </a:rPr>
              <a:t>Anacostia River Sites </a:t>
            </a:r>
            <a:br>
              <a:rPr lang="en-US" sz="3600" dirty="0" smtClean="0">
                <a:effectLst/>
                <a:latin typeface="Gill Sans MT" panose="020B0502020104020203" pitchFamily="34" charset="0"/>
              </a:rPr>
            </a:br>
            <a:r>
              <a:rPr lang="en-US" sz="3600" dirty="0" smtClean="0">
                <a:effectLst/>
                <a:latin typeface="Gill Sans MT" panose="020B0502020104020203" pitchFamily="34" charset="0"/>
              </a:rPr>
              <a:t/>
            </a:r>
            <a:br>
              <a:rPr lang="en-US" sz="3600" dirty="0" smtClean="0">
                <a:effectLst/>
                <a:latin typeface="Gill Sans MT" panose="020B0502020104020203" pitchFamily="34" charset="0"/>
              </a:rPr>
            </a:br>
            <a:r>
              <a:rPr lang="en-US" sz="3600" dirty="0" smtClean="0">
                <a:effectLst/>
                <a:latin typeface="Gill Sans MT" panose="020B0502020104020203" pitchFamily="34" charset="0"/>
              </a:rPr>
              <a:t> </a:t>
            </a:r>
            <a:endParaRPr lang="en-US" sz="3600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76600"/>
            <a:ext cx="7010400" cy="1676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Leadership Council for a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Cleaner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Anacostia River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March 9, 2017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Many Sites will Select Remedies in 2018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ill Sans MT" panose="020B0502020104020203" pitchFamily="34" charset="0"/>
              </a:rPr>
              <a:t>Anacostia River Sediment Project: ROD June 2018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Kenilworth Landfill: ROD (combined) September 2018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PEPCO: ROD 2018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Washington Navy Yard: OU-1 ROD September 2018, OU-2 ROD October 2018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DC Water CSOs:  ART complete March 2018</a:t>
            </a:r>
            <a:endParaRPr lang="en-US" sz="3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Sites along </a:t>
            </a:r>
            <a:r>
              <a:rPr lang="en-US" sz="3600" dirty="0">
                <a:latin typeface="Gill Sans MT" panose="020B0502020104020203" pitchFamily="34" charset="0"/>
              </a:rPr>
              <a:t>the Anacostia River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latin typeface="Gill Sans MT" panose="020B0502020104020203" pitchFamily="34" charset="0"/>
              </a:rPr>
              <a:t>Anacostia River Sediment Project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Kenilworth Landfill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PEPCO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Washington Gas</a:t>
            </a:r>
          </a:p>
          <a:p>
            <a:r>
              <a:rPr lang="en-US" sz="3500" dirty="0">
                <a:latin typeface="Gill Sans MT" panose="020B0502020104020203" pitchFamily="34" charset="0"/>
              </a:rPr>
              <a:t>Washington Navy </a:t>
            </a:r>
            <a:r>
              <a:rPr lang="en-US" sz="3500" dirty="0" smtClean="0">
                <a:latin typeface="Gill Sans MT" panose="020B0502020104020203" pitchFamily="34" charset="0"/>
              </a:rPr>
              <a:t>Yard</a:t>
            </a:r>
          </a:p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CSX Transportation</a:t>
            </a: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Poplar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Point</a:t>
            </a:r>
          </a:p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Southeast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Federal Center</a:t>
            </a:r>
          </a:p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Combined Sewer Overflows (DC Water)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3810000" cy="3352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Sites </a:t>
            </a:r>
            <a:r>
              <a:rPr lang="en-US" sz="3200" dirty="0">
                <a:latin typeface="Gill Sans MT" panose="020B0502020104020203" pitchFamily="34" charset="0"/>
              </a:rPr>
              <a:t>along the Anacostia River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4663" r="4685" b="20533"/>
          <a:stretch/>
        </p:blipFill>
        <p:spPr>
          <a:xfrm>
            <a:off x="4495800" y="0"/>
            <a:ext cx="4648201" cy="59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Active Site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4906964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sz="2900" b="1" dirty="0">
                <a:latin typeface="Gill Sans MT" panose="020B0502020104020203" pitchFamily="34" charset="0"/>
              </a:rPr>
              <a:t>Kenilworth </a:t>
            </a:r>
            <a:r>
              <a:rPr lang="en-US" sz="2900" b="1" dirty="0" smtClean="0">
                <a:latin typeface="Gill Sans MT" panose="020B0502020104020203" pitchFamily="34" charset="0"/>
              </a:rPr>
              <a:t>Landfill </a:t>
            </a:r>
            <a:r>
              <a:rPr lang="en-US" sz="2900" dirty="0" smtClean="0">
                <a:latin typeface="Gill Sans MT" panose="020B0502020104020203" pitchFamily="34" charset="0"/>
              </a:rPr>
              <a:t>– NPS lead. OU-1 Landfill:  Supplemental GW </a:t>
            </a:r>
            <a:r>
              <a:rPr lang="en-US" sz="2900" dirty="0">
                <a:latin typeface="Gill Sans MT" panose="020B0502020104020203" pitchFamily="34" charset="0"/>
              </a:rPr>
              <a:t>Report </a:t>
            </a:r>
            <a:r>
              <a:rPr lang="en-US" sz="2900" dirty="0" smtClean="0">
                <a:latin typeface="Gill Sans MT" panose="020B0502020104020203" pitchFamily="34" charset="0"/>
              </a:rPr>
              <a:t>2016, additional investigations November 2017– August 2017.  Combined ROD </a:t>
            </a:r>
          </a:p>
          <a:p>
            <a:pPr marL="57150" indent="0">
              <a:buNone/>
            </a:pPr>
            <a:r>
              <a:rPr lang="en-US" sz="2900" b="1" dirty="0">
                <a:latin typeface="Gill Sans MT" panose="020B0502020104020203" pitchFamily="34" charset="0"/>
              </a:rPr>
              <a:t>PEPCO Benning </a:t>
            </a:r>
            <a:r>
              <a:rPr lang="en-US" sz="2900" b="1" dirty="0" smtClean="0">
                <a:latin typeface="Gill Sans MT" panose="020B0502020104020203" pitchFamily="34" charset="0"/>
              </a:rPr>
              <a:t>Road </a:t>
            </a:r>
            <a:r>
              <a:rPr lang="en-US" sz="2900" dirty="0" smtClean="0">
                <a:latin typeface="Gill Sans MT" panose="020B0502020104020203" pitchFamily="34" charset="0"/>
              </a:rPr>
              <a:t>– DOEE lead. </a:t>
            </a:r>
            <a:r>
              <a:rPr lang="en-US" sz="2900" dirty="0">
                <a:latin typeface="Gill Sans MT" panose="020B0502020104020203" pitchFamily="34" charset="0"/>
              </a:rPr>
              <a:t>Draft RI </a:t>
            </a:r>
            <a:r>
              <a:rPr lang="en-US" sz="2900" dirty="0" smtClean="0">
                <a:latin typeface="Gill Sans MT" panose="020B0502020104020203" pitchFamily="34" charset="0"/>
              </a:rPr>
              <a:t>2016, additional sampling January–May 2017</a:t>
            </a:r>
          </a:p>
          <a:p>
            <a:pPr marL="0" indent="0">
              <a:buNone/>
            </a:pPr>
            <a:r>
              <a:rPr lang="en-US" sz="2900" b="1" dirty="0">
                <a:latin typeface="Gill Sans MT" panose="020B0502020104020203" pitchFamily="34" charset="0"/>
              </a:rPr>
              <a:t>Washington Gas </a:t>
            </a:r>
            <a:r>
              <a:rPr lang="en-US" sz="2900" b="1" dirty="0" smtClean="0">
                <a:latin typeface="Gill Sans MT" panose="020B0502020104020203" pitchFamily="34" charset="0"/>
              </a:rPr>
              <a:t>Site </a:t>
            </a:r>
            <a:r>
              <a:rPr lang="en-US" sz="2900" dirty="0" smtClean="0">
                <a:latin typeface="Gill Sans MT" panose="020B0502020104020203" pitchFamily="34" charset="0"/>
              </a:rPr>
              <a:t>– NPS lead. OU-1 Soil: remedial action </a:t>
            </a:r>
            <a:r>
              <a:rPr lang="en-US" sz="2900" dirty="0">
                <a:latin typeface="Gill Sans MT" panose="020B0502020104020203" pitchFamily="34" charset="0"/>
              </a:rPr>
              <a:t>excavation of top 3 feet </a:t>
            </a:r>
            <a:r>
              <a:rPr lang="en-US" sz="2900" dirty="0" smtClean="0">
                <a:latin typeface="Gill Sans MT" panose="020B0502020104020203" pitchFamily="34" charset="0"/>
              </a:rPr>
              <a:t>in July 2015. OU-2 GW: field investigations December 2015–Spring 2017</a:t>
            </a:r>
          </a:p>
          <a:p>
            <a:pPr marL="0" indent="0">
              <a:buNone/>
            </a:pPr>
            <a:r>
              <a:rPr lang="en-US" sz="2900" b="1" dirty="0">
                <a:latin typeface="Gill Sans MT" panose="020B0502020104020203" pitchFamily="34" charset="0"/>
              </a:rPr>
              <a:t>Washington Navy Yard Superfund </a:t>
            </a:r>
            <a:r>
              <a:rPr lang="en-US" sz="2900" b="1" dirty="0" smtClean="0">
                <a:latin typeface="Gill Sans MT" panose="020B0502020104020203" pitchFamily="34" charset="0"/>
              </a:rPr>
              <a:t>Site </a:t>
            </a:r>
            <a:r>
              <a:rPr lang="en-US" sz="2900" dirty="0" smtClean="0">
                <a:latin typeface="Gill Sans MT" panose="020B0502020104020203" pitchFamily="34" charset="0"/>
              </a:rPr>
              <a:t>– EPA lead. Multiple </a:t>
            </a:r>
            <a:r>
              <a:rPr lang="en-US" sz="2900" dirty="0">
                <a:latin typeface="Gill Sans MT" panose="020B0502020104020203" pitchFamily="34" charset="0"/>
              </a:rPr>
              <a:t>removal actions at sites and storm sewers </a:t>
            </a:r>
            <a:r>
              <a:rPr lang="en-US" sz="2900" dirty="0" smtClean="0">
                <a:latin typeface="Gill Sans MT" panose="020B0502020104020203" pitchFamily="34" charset="0"/>
              </a:rPr>
              <a:t>1996-2008.  OU-1GW: FS underway. OU-2 Near Shore Sediments: additional sampling March 2016</a:t>
            </a:r>
            <a:endParaRPr lang="en-US" sz="29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b="1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Inactive Site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CSX Transportation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–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DOEE lead. 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andside corrective action 2015, GW monitoring ongoing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Poplar Point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–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NPS lead.  All activities leading up to ROD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TBD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SE Federal Center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– GSA lead. Statement of Basis 2015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Milestone Documents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440786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4" imgW="1228835" imgH="390457" progId="Excel.Sheet.12">
                  <p:embed/>
                </p:oleObj>
              </mc:Choice>
              <mc:Fallback>
                <p:oleObj name="Worksheet" r:id="rId4" imgW="1228835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954"/>
              </p:ext>
            </p:extLst>
          </p:nvPr>
        </p:nvGraphicFramePr>
        <p:xfrm>
          <a:off x="1371600" y="1143000"/>
          <a:ext cx="6019800" cy="5208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2971800"/>
                <a:gridCol w="19050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SITE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MILESTONE DOCUMENT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RELEASE DATE</a:t>
                      </a:r>
                      <a:r>
                        <a:rPr lang="en-US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4267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ill Sans MT" panose="020B0502020104020203" pitchFamily="34" charset="0"/>
                        </a:rPr>
                        <a:t>ARSP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RTC Matrix for Draft Phase 1 RI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December 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Phase 1 RI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April 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Draft Phase 2 RI/FS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November 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25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RTC Matrix for Draft Phase 2 RI/FS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March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Phase 2 RI/FS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March </a:t>
                      </a:r>
                      <a:r>
                        <a:rPr lang="en-US" sz="1600" b="0" u="none" strike="noStrike" dirty="0" smtClean="0">
                          <a:effectLst/>
                          <a:latin typeface="Gill Sans MT" panose="020B0502020104020203" pitchFamily="34" charset="0"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Proposed Plan (PP)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April 2018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ROD and RTC Matrix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smtClean="0">
                          <a:effectLst/>
                          <a:latin typeface="Gill Sans MT" panose="020B0502020104020203" pitchFamily="34" charset="0"/>
                        </a:rPr>
                        <a:t>            June </a:t>
                      </a:r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29,  2018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ill Sans MT" panose="020B0502020104020203" pitchFamily="34" charset="0"/>
                        </a:rPr>
                        <a:t>PEPCO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Draft Final RI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October 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RI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January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Draft FS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January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FS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March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April 2018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67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ill Sans MT" panose="020B0502020104020203" pitchFamily="34" charset="0"/>
                        </a:rPr>
                        <a:t>KLN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effectLst/>
                          <a:latin typeface="Gill Sans MT" panose="020B0502020104020203" pitchFamily="34" charset="0"/>
                        </a:rPr>
                        <a:t>OU-1 Landfill/OU-2 Groundwater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Draft RI Addendum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April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RI Addendum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May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Draft FS Addendum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April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FS Addendum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May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June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September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5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Milestone Documents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70186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4" imgW="1228835" imgH="390457" progId="Excel.Sheet.12">
                  <p:embed/>
                </p:oleObj>
              </mc:Choice>
              <mc:Fallback>
                <p:oleObj name="Worksheet" r:id="rId4" imgW="1228835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46670"/>
              </p:ext>
            </p:extLst>
          </p:nvPr>
        </p:nvGraphicFramePr>
        <p:xfrm>
          <a:off x="1752600" y="1143000"/>
          <a:ext cx="5715000" cy="525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751"/>
                <a:gridCol w="2576649"/>
                <a:gridCol w="2133600"/>
              </a:tblGrid>
              <a:tr h="243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MILESTONE DOCUMENT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RELEASE DATE</a:t>
                      </a:r>
                      <a:r>
                        <a:rPr lang="en-US" sz="16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5143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Gill Sans MT" panose="020B0502020104020203" pitchFamily="34" charset="0"/>
                        </a:rPr>
                        <a:t>WG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effectLst/>
                          <a:latin typeface="Gill Sans MT" panose="020B0502020104020203" pitchFamily="34" charset="0"/>
                        </a:rPr>
                        <a:t>OU-2 Groundwater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Draft RI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August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RI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February 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Draft FS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February 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FS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July 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smtClean="0">
                          <a:effectLst/>
                          <a:latin typeface="Gill Sans MT" panose="020B0502020104020203" pitchFamily="34" charset="0"/>
                        </a:rPr>
                        <a:t>             September </a:t>
                      </a:r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December 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184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Gill Sans MT" panose="020B0502020104020203" pitchFamily="34" charset="0"/>
                        </a:rPr>
                        <a:t>WNY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effectLst/>
                          <a:latin typeface="Gill Sans MT" panose="020B0502020104020203" pitchFamily="34" charset="0"/>
                        </a:rPr>
                        <a:t>OU-1 Groundwater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RI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September 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FS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August 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March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September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Remedial Design (RD)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January 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effectLst/>
                          <a:latin typeface="Gill Sans MT" panose="020B0502020104020203" pitchFamily="34" charset="0"/>
                        </a:rPr>
                        <a:t>OU-2 Near Shore Sediments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Final FS Report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September 2017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April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October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8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  <a:latin typeface="Gill Sans MT" panose="020B0502020104020203" pitchFamily="34" charset="0"/>
                        </a:rPr>
                        <a:t>PP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TBD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  <a:latin typeface="Gill Sans MT" panose="020B0502020104020203" pitchFamily="34" charset="0"/>
                        </a:rPr>
                        <a:t>TBD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0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Public Comment and ROD Schedule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292997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1228835" imgH="390457" progId="Excel.Sheet.12">
                  <p:embed/>
                </p:oleObj>
              </mc:Choice>
              <mc:Fallback>
                <p:oleObj name="Worksheet" r:id="rId4" imgW="1228835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25869"/>
              </p:ext>
            </p:extLst>
          </p:nvPr>
        </p:nvGraphicFramePr>
        <p:xfrm>
          <a:off x="685800" y="1066804"/>
          <a:ext cx="8153400" cy="4724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850"/>
                <a:gridCol w="2511150"/>
                <a:gridCol w="1687873"/>
                <a:gridCol w="2655527"/>
              </a:tblGrid>
              <a:tr h="366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SITE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MILESTONE DOCUMENT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RELEASE DATE</a:t>
                      </a:r>
                      <a:r>
                        <a:rPr lang="en-US" sz="1600" b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PUBLIC COMMENT PERIOD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057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ARSP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Draft Phase 2 RI/FS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November 2017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Nov 2017 - Jan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Proposed Plan (PP)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April 2018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April - May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ROD and RTC Matrix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29-Jun-2018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57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PEPCO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Draft Final RI Report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October 2017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October - November 2017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Draft FS Report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January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January - February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April 2018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April - May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KL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June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June - July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September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57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WG                   OU-2 GW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September 2020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October 2020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December 2020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WNY                 OU-1 GW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March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March - April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September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7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Gill Sans MT" panose="020B0502020104020203" pitchFamily="34" charset="0"/>
                        </a:rPr>
                        <a:t>WNY                 OU-2 (SED)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Proposed Plan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April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April - May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ROD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October 2018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 Document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ARSP: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doee.dc.gov/anacostiasediment</a:t>
            </a:r>
          </a:p>
          <a:p>
            <a:r>
              <a:rPr lang="en-US" sz="2800" dirty="0"/>
              <a:t>PEPCO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www.benningservicecenter.com</a:t>
            </a:r>
          </a:p>
          <a:p>
            <a:r>
              <a:rPr lang="en-US" sz="2800" dirty="0"/>
              <a:t>Kenilworth Landfill: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www.nps.gov/nace/learn/management/kplsh.htm</a:t>
            </a:r>
          </a:p>
          <a:p>
            <a:r>
              <a:rPr lang="en-US" sz="2800" dirty="0" smtClean="0"/>
              <a:t>Washington Gas</a:t>
            </a:r>
            <a:r>
              <a:rPr lang="en-US" sz="2800" dirty="0"/>
              <a:t>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www.nps.gov/nace/learn/management/wgsite.htm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 smtClean="0"/>
              <a:t>Washington Navy Yard: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SE Library, 403 7</a:t>
            </a:r>
            <a:r>
              <a:rPr lang="en-US" sz="28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Street SE  (on disc)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O PowerPoint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hio_EGMSMeeting_2013Apr11">
  <a:themeElements>
    <a:clrScheme name="USAID KM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JCO PowerPoint Template</Template>
  <TotalTime>3969</TotalTime>
  <Words>610</Words>
  <Application>Microsoft Office PowerPoint</Application>
  <PresentationFormat>Overhead</PresentationFormat>
  <Paragraphs>193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JCO PowerPoint Template</vt:lpstr>
      <vt:lpstr>Ohio_EGMSMeeting_2013Apr11</vt:lpstr>
      <vt:lpstr>Worksheet</vt:lpstr>
      <vt:lpstr>   Public Comment Period Schedule for  Anacostia River Sites    </vt:lpstr>
      <vt:lpstr>Sites along the Anacostia River</vt:lpstr>
      <vt:lpstr>Sites along the Anacostia River</vt:lpstr>
      <vt:lpstr>Active Site Summary</vt:lpstr>
      <vt:lpstr>Inactive Site Summary</vt:lpstr>
      <vt:lpstr>Milestone Documents</vt:lpstr>
      <vt:lpstr>Milestone Documents</vt:lpstr>
      <vt:lpstr>Public Comment and ROD Schedule</vt:lpstr>
      <vt:lpstr>Active Site Document Access</vt:lpstr>
      <vt:lpstr>Many Sites will Select Remedies in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Kozuskanich</dc:creator>
  <cp:lastModifiedBy>ServUS</cp:lastModifiedBy>
  <cp:revision>252</cp:revision>
  <cp:lastPrinted>2017-03-09T00:05:56Z</cp:lastPrinted>
  <dcterms:created xsi:type="dcterms:W3CDTF">2016-11-03T18:46:18Z</dcterms:created>
  <dcterms:modified xsi:type="dcterms:W3CDTF">2017-03-10T17:43:39Z</dcterms:modified>
</cp:coreProperties>
</file>