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444" r:id="rId2"/>
    <p:sldId id="418" r:id="rId3"/>
    <p:sldId id="443" r:id="rId4"/>
    <p:sldId id="440" r:id="rId5"/>
    <p:sldId id="441" r:id="rId6"/>
    <p:sldId id="442" r:id="rId7"/>
    <p:sldId id="437" r:id="rId8"/>
    <p:sldId id="391" r:id="rId9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104" userDrawn="1">
          <p15:clr>
            <a:srgbClr val="A4A3A4"/>
          </p15:clr>
        </p15:guide>
        <p15:guide id="4" pos="7536" userDrawn="1">
          <p15:clr>
            <a:srgbClr val="A4A3A4"/>
          </p15:clr>
        </p15:guide>
        <p15:guide id="5" orient="horz" pos="1000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oleff, Rebecca" initials="ZR" lastIdx="8" clrIdx="0">
    <p:extLst/>
  </p:cmAuthor>
  <p:cmAuthor id="2" name="Shupe, Mark" initials="SM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A44"/>
    <a:srgbClr val="4F81BD"/>
    <a:srgbClr val="248C43"/>
    <a:srgbClr val="C7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8" autoAdjust="0"/>
    <p:restoredTop sz="79181" autoAdjust="0"/>
  </p:normalViewPr>
  <p:slideViewPr>
    <p:cSldViewPr snapToGrid="0" showGuides="1">
      <p:cViewPr>
        <p:scale>
          <a:sx n="90" d="100"/>
          <a:sy n="90" d="100"/>
        </p:scale>
        <p:origin x="-552" y="48"/>
      </p:cViewPr>
      <p:guideLst>
        <p:guide orient="horz" pos="2160"/>
        <p:guide orient="horz" pos="1000"/>
        <p:guide orient="horz" pos="1200"/>
        <p:guide pos="3840"/>
        <p:guide pos="1104"/>
        <p:guide pos="7536"/>
      </p:guideLst>
    </p:cSldViewPr>
  </p:slideViewPr>
  <p:outlineViewPr>
    <p:cViewPr>
      <p:scale>
        <a:sx n="33" d="100"/>
        <a:sy n="33" d="100"/>
      </p:scale>
      <p:origin x="0" y="113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96"/>
    </p:cViewPr>
  </p:sorterViewPr>
  <p:notesViewPr>
    <p:cSldViewPr snapToGrid="0">
      <p:cViewPr varScale="1">
        <p:scale>
          <a:sx n="117" d="100"/>
          <a:sy n="117" d="100"/>
        </p:scale>
        <p:origin x="-2208" y="-9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716" cy="462268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0"/>
            <a:ext cx="3004716" cy="462268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1C9762D3-AA27-41D4-A4BA-C2CB688A58FC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933"/>
            <a:ext cx="3004716" cy="46226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57933"/>
            <a:ext cx="3004716" cy="462268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82156934-42FC-488B-B48B-95799B3AFD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41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04820" cy="462612"/>
          </a:xfrm>
          <a:prstGeom prst="rect">
            <a:avLst/>
          </a:prstGeom>
        </p:spPr>
        <p:txBody>
          <a:bodyPr vert="horz" lIns="92298" tIns="46148" rIns="92298" bIns="461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7" y="2"/>
            <a:ext cx="3004820" cy="462612"/>
          </a:xfrm>
          <a:prstGeom prst="rect">
            <a:avLst/>
          </a:prstGeom>
        </p:spPr>
        <p:txBody>
          <a:bodyPr vert="horz" lIns="92298" tIns="46148" rIns="92298" bIns="46148" rtlCol="0"/>
          <a:lstStyle>
            <a:lvl1pPr algn="r">
              <a:defRPr sz="1200"/>
            </a:lvl1pPr>
          </a:lstStyle>
          <a:p>
            <a:fld id="{CD9C23CA-77DF-48EF-BBE6-78D6957ABD61}" type="datetimeFigureOut">
              <a:rPr lang="en-US" smtClean="0"/>
              <a:t>12/13/2017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8" tIns="46148" rIns="92298" bIns="461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437220"/>
            <a:ext cx="5547360" cy="3630455"/>
          </a:xfrm>
          <a:prstGeom prst="rect">
            <a:avLst/>
          </a:prstGeom>
        </p:spPr>
        <p:txBody>
          <a:bodyPr vert="horz" lIns="92298" tIns="46148" rIns="92298" bIns="4614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57592"/>
            <a:ext cx="3004820" cy="462611"/>
          </a:xfrm>
          <a:prstGeom prst="rect">
            <a:avLst/>
          </a:prstGeom>
        </p:spPr>
        <p:txBody>
          <a:bodyPr vert="horz" lIns="92298" tIns="46148" rIns="92298" bIns="461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7" y="8757592"/>
            <a:ext cx="3004820" cy="462611"/>
          </a:xfrm>
          <a:prstGeom prst="rect">
            <a:avLst/>
          </a:prstGeom>
        </p:spPr>
        <p:txBody>
          <a:bodyPr vert="horz" lIns="92298" tIns="46148" rIns="92298" bIns="46148" rtlCol="0" anchor="b"/>
          <a:lstStyle>
            <a:lvl1pPr algn="r">
              <a:defRPr sz="1200"/>
            </a:lvl1pPr>
          </a:lstStyle>
          <a:p>
            <a:fld id="{B39F61A6-B65B-4E32-AAC4-0CD3398551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3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1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3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34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14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5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3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1152525"/>
            <a:ext cx="5530850" cy="3111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FF7F73-15B8-4DE2-9A55-934E074BB08F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867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F61A6-B65B-4E32-AAC4-0CD33985511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76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6" y="2514601"/>
            <a:ext cx="9351775" cy="2262781"/>
          </a:xfr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6" y="4777421"/>
            <a:ext cx="9351775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6" y="6296796"/>
            <a:ext cx="76199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24" y="4529582"/>
            <a:ext cx="779767" cy="365125"/>
          </a:xfrm>
        </p:spPr>
        <p:txBody>
          <a:bodyPr/>
          <a:lstStyle/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2088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620565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5049044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477523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906000" y="214313"/>
            <a:ext cx="2286000" cy="2286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91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53495" y="4343400"/>
            <a:ext cx="10165977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499" y="5181600"/>
            <a:ext cx="10165977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gray">
          <a:xfrm>
            <a:off x="0" y="498285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4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42737" y="4343400"/>
            <a:ext cx="10187493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42739" y="5181600"/>
            <a:ext cx="10187493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0" y="498285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2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3499" y="624110"/>
            <a:ext cx="10165977" cy="7418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497" y="1467556"/>
            <a:ext cx="10165976" cy="444366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85460"/>
            <a:ext cx="779767" cy="365125"/>
          </a:xfrm>
        </p:spPr>
        <p:txBody>
          <a:bodyPr/>
          <a:lstStyle/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64260" y="2058750"/>
            <a:ext cx="10176735" cy="1468800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60" y="3530129"/>
            <a:ext cx="1017673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324926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2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64259" y="624110"/>
            <a:ext cx="1016597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4253" y="1912378"/>
            <a:ext cx="5029200" cy="399884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3481" y="1905000"/>
            <a:ext cx="5136777" cy="399884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 bwMode="gray">
          <a:xfrm>
            <a:off x="0" y="7854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799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55" y="1972703"/>
            <a:ext cx="49377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255" y="2548966"/>
            <a:ext cx="4937760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3227" y="1969475"/>
            <a:ext cx="49377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3227" y="2545738"/>
            <a:ext cx="4937760" cy="335406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 bwMode="gray">
          <a:xfrm>
            <a:off x="0" y="785460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1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499" y="4800600"/>
            <a:ext cx="10187492" cy="566738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53499" y="634965"/>
            <a:ext cx="10187492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499" y="5367338"/>
            <a:ext cx="1018749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0" y="498285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462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2" y="609600"/>
            <a:ext cx="1042415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6072" y="4354046"/>
            <a:ext cx="1042415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324926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86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499" y="4354046"/>
            <a:ext cx="10165977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 bwMode="gray">
          <a:xfrm>
            <a:off x="0" y="324926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666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500" y="2438403"/>
            <a:ext cx="1017673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500" y="5181600"/>
            <a:ext cx="1017673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0" y="498072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D2A9FA-C93C-4EFC-A655-60DAAC788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4256" y="624110"/>
            <a:ext cx="1017673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4260" y="1905000"/>
            <a:ext cx="10176735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6" y="6288515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24" y="1485696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0D2A9FA-C93C-4EFC-A655-60DAAC7883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56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2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447" y="2397644"/>
            <a:ext cx="11164814" cy="2262781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/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ANACOSTIA RIVER SEDIMENT PROJECT</a:t>
            </a:r>
            <a:r>
              <a:rPr lang="en-US" sz="4400" b="0" dirty="0" smtClean="0"/>
              <a:t/>
            </a:r>
            <a:br>
              <a:rPr lang="en-US" sz="4400" b="0" dirty="0" smtClean="0"/>
            </a:br>
            <a:r>
              <a:rPr lang="en-US" sz="3600" dirty="0">
                <a:solidFill>
                  <a:schemeClr val="tx1"/>
                </a:solidFill>
              </a:rPr>
              <a:t>ANACOSTIA RIVER </a:t>
            </a:r>
            <a:r>
              <a:rPr lang="en-US" sz="3600" dirty="0" smtClean="0">
                <a:solidFill>
                  <a:schemeClr val="tx1"/>
                </a:solidFill>
              </a:rPr>
              <a:t>USE SURVEY</a:t>
            </a:r>
            <a:endParaRPr lang="en-US" sz="36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924" y="5062574"/>
            <a:ext cx="3343751" cy="64518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December 14,  2017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9" y="5840167"/>
            <a:ext cx="2407441" cy="8704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-1"/>
            <a:ext cx="12192000" cy="216828"/>
          </a:xfrm>
          <a:prstGeom prst="rect">
            <a:avLst/>
          </a:prstGeom>
          <a:solidFill>
            <a:srgbClr val="248C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9189242" y="301492"/>
            <a:ext cx="2856575" cy="2856575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85155" y="301494"/>
            <a:ext cx="2865040" cy="2865040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6197600" y="293027"/>
            <a:ext cx="2856573" cy="2856573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3256360" y="309961"/>
            <a:ext cx="2839640" cy="2839640"/>
          </a:xfrm>
        </p:spPr>
      </p:pic>
    </p:spTree>
    <p:extLst>
      <p:ext uri="{BB962C8B-B14F-4D97-AF65-F5344CB8AC3E}">
        <p14:creationId xmlns:p14="http://schemas.microsoft.com/office/powerpoint/2010/main" val="401518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55" y="464622"/>
            <a:ext cx="10165977" cy="741846"/>
          </a:xfrm>
        </p:spPr>
        <p:txBody>
          <a:bodyPr/>
          <a:lstStyle/>
          <a:p>
            <a:r>
              <a:rPr lang="en-US" dirty="0" smtClean="0"/>
              <a:t>Anacostia River Use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44" y="1329333"/>
            <a:ext cx="10165976" cy="444366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What: Surveys how the Anacostia River is currently used and how it will be used in the future – 12 questions </a:t>
            </a:r>
            <a:r>
              <a:rPr lang="en-US" sz="2600" dirty="0">
                <a:solidFill>
                  <a:schemeClr val="tx1"/>
                </a:solidFill>
              </a:rPr>
              <a:t>	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How: Controlled paper distribution and electronic (distribution lists, DOEE website)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When: Now through close of RI public comment period</a:t>
            </a:r>
          </a:p>
          <a:p>
            <a:pPr marL="457200" indent="-457200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Who (Audience): Current and future river users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Who (Analyses): DOEE and AWT </a:t>
            </a:r>
          </a:p>
          <a:p>
            <a:pPr marL="457200" indent="-457200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Goal(s): Establish </a:t>
            </a:r>
            <a:r>
              <a:rPr lang="en-US" sz="2600" dirty="0">
                <a:solidFill>
                  <a:schemeClr val="tx1"/>
                </a:solidFill>
              </a:rPr>
              <a:t>recreational river </a:t>
            </a:r>
            <a:r>
              <a:rPr lang="en-US" sz="2600" dirty="0" smtClean="0">
                <a:solidFill>
                  <a:schemeClr val="tx1"/>
                </a:solidFill>
              </a:rPr>
              <a:t>depth, learn about future recreational use preferences 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600" dirty="0" smtClean="0">
                <a:solidFill>
                  <a:schemeClr val="tx1"/>
                </a:solidFill>
              </a:rPr>
              <a:t>Next Steps: Get out the word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A9FA-C93C-4EFC-A655-60DAAC788392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88" y="6172200"/>
            <a:ext cx="640616" cy="53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1988" y="633212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@</a:t>
            </a:r>
            <a:r>
              <a:rPr lang="en-US" sz="16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doee_dc</a:t>
            </a:r>
            <a:endParaRPr lang="en-US" sz="1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216828"/>
          </a:xfrm>
          <a:prstGeom prst="rect">
            <a:avLst/>
          </a:prstGeom>
          <a:solidFill>
            <a:srgbClr val="248C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1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55" y="464622"/>
            <a:ext cx="10165977" cy="741846"/>
          </a:xfrm>
        </p:spPr>
        <p:txBody>
          <a:bodyPr/>
          <a:lstStyle/>
          <a:p>
            <a:r>
              <a:rPr lang="en-US" dirty="0" smtClean="0"/>
              <a:t>Anacostia River Use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44" y="1329333"/>
            <a:ext cx="10165976" cy="4443666"/>
          </a:xfrm>
        </p:spPr>
        <p:txBody>
          <a:bodyPr>
            <a:normAutofit lnSpcReduction="10000"/>
          </a:bodyPr>
          <a:lstStyle/>
          <a:p>
            <a:pPr marL="457200" lvl="0" indent="-457200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</a:rPr>
              <a:t>User profile: residence, current river use</a:t>
            </a:r>
          </a:p>
          <a:p>
            <a:pPr marL="457200" lvl="0" indent="-457200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</a:rPr>
              <a:t>Types of boaters: boating: non motorized small boat (e.g., canoes, kayaks, sailing, SUP), motored small/large boat, </a:t>
            </a:r>
            <a:r>
              <a:rPr lang="en-US" sz="2400" dirty="0" smtClean="0">
                <a:solidFill>
                  <a:schemeClr val="tx1"/>
                </a:solidFill>
              </a:rPr>
              <a:t>club</a:t>
            </a:r>
          </a:p>
          <a:p>
            <a:pPr marL="457200" lvl="0" indent="-457200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Types </a:t>
            </a:r>
            <a:r>
              <a:rPr lang="en-US" sz="2400" dirty="0">
                <a:solidFill>
                  <a:schemeClr val="tx1"/>
                </a:solidFill>
              </a:rPr>
              <a:t>of other river and near users: general park use (e.g., hiking, biking, picnicking), fishing, </a:t>
            </a:r>
            <a:r>
              <a:rPr lang="en-US" sz="2400" dirty="0" smtClean="0">
                <a:solidFill>
                  <a:schemeClr val="tx1"/>
                </a:solidFill>
              </a:rPr>
              <a:t>swimming</a:t>
            </a:r>
          </a:p>
          <a:p>
            <a:pPr marL="457200" lvl="0" indent="-457200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For </a:t>
            </a:r>
            <a:r>
              <a:rPr lang="en-US" sz="2400" dirty="0">
                <a:solidFill>
                  <a:schemeClr val="tx1"/>
                </a:solidFill>
              </a:rPr>
              <a:t>current river users: Is the river deep enough for your recreational </a:t>
            </a:r>
            <a:r>
              <a:rPr lang="en-US" sz="2400" dirty="0" smtClean="0">
                <a:solidFill>
                  <a:schemeClr val="tx1"/>
                </a:solidFill>
              </a:rPr>
              <a:t>use?</a:t>
            </a:r>
          </a:p>
          <a:p>
            <a:pPr marL="457200" lvl="0" indent="-457200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Opinions </a:t>
            </a:r>
            <a:r>
              <a:rPr lang="en-US" sz="2400" dirty="0">
                <a:solidFill>
                  <a:schemeClr val="tx1"/>
                </a:solidFill>
              </a:rPr>
              <a:t>on ease of river use: access, infrastructure, </a:t>
            </a:r>
            <a:r>
              <a:rPr lang="en-US" sz="2400" dirty="0" smtClean="0">
                <a:solidFill>
                  <a:schemeClr val="tx1"/>
                </a:solidFill>
              </a:rPr>
              <a:t>lifestyle</a:t>
            </a:r>
          </a:p>
          <a:p>
            <a:pPr marL="457200" lvl="0" indent="-457200">
              <a:lnSpc>
                <a:spcPct val="11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Future </a:t>
            </a:r>
            <a:r>
              <a:rPr lang="en-US" sz="2400" dirty="0">
                <a:solidFill>
                  <a:schemeClr val="tx1"/>
                </a:solidFill>
              </a:rPr>
              <a:t>swimming preferences: frequency and </a:t>
            </a:r>
            <a:r>
              <a:rPr lang="en-US" sz="2400" dirty="0" smtClean="0">
                <a:solidFill>
                  <a:schemeClr val="tx1"/>
                </a:solidFill>
              </a:rPr>
              <a:t>access</a:t>
            </a:r>
          </a:p>
          <a:p>
            <a:pPr marL="457200" lvl="0" indent="-457200">
              <a:lnSpc>
                <a:spcPct val="110000"/>
              </a:lnSpc>
            </a:pPr>
            <a:r>
              <a:rPr lang="en-US" sz="2400" dirty="0">
                <a:solidFill>
                  <a:schemeClr val="tx1"/>
                </a:solidFill>
              </a:rPr>
              <a:t>A</a:t>
            </a:r>
            <a:r>
              <a:rPr lang="en-US" sz="2400" dirty="0" smtClean="0">
                <a:solidFill>
                  <a:schemeClr val="tx1"/>
                </a:solidFill>
              </a:rPr>
              <a:t>RSP </a:t>
            </a:r>
            <a:r>
              <a:rPr lang="en-US" sz="2400" dirty="0">
                <a:solidFill>
                  <a:schemeClr val="tx1"/>
                </a:solidFill>
              </a:rPr>
              <a:t>awareness</a:t>
            </a:r>
          </a:p>
          <a:p>
            <a:pPr marL="457200" lvl="0" indent="-457200">
              <a:lnSpc>
                <a:spcPct val="110000"/>
              </a:lnSpc>
            </a:pPr>
            <a:endParaRPr lang="en-US" sz="1600" dirty="0"/>
          </a:p>
          <a:p>
            <a:pPr marL="457200" indent="-457200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A9FA-C93C-4EFC-A655-60DAAC788392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88" y="6172200"/>
            <a:ext cx="640616" cy="53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1988" y="633212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@</a:t>
            </a:r>
            <a:r>
              <a:rPr lang="en-US" sz="16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doee_dc</a:t>
            </a:r>
            <a:endParaRPr lang="en-US" sz="1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216828"/>
          </a:xfrm>
          <a:prstGeom prst="rect">
            <a:avLst/>
          </a:prstGeom>
          <a:solidFill>
            <a:srgbClr val="248C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497" y="597098"/>
            <a:ext cx="3744333" cy="20203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 Channel Lower Anacostia and Washington Channel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497" y="2747716"/>
            <a:ext cx="3466685" cy="307396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Potomac confluence upstream to South </a:t>
            </a:r>
            <a:r>
              <a:rPr lang="en-US" sz="2000" dirty="0">
                <a:solidFill>
                  <a:schemeClr val="tx1"/>
                </a:solidFill>
              </a:rPr>
              <a:t>Capitol </a:t>
            </a:r>
            <a:r>
              <a:rPr lang="en-US" sz="2000" dirty="0" smtClean="0">
                <a:solidFill>
                  <a:schemeClr val="tx1"/>
                </a:solidFill>
              </a:rPr>
              <a:t>Street Bridge</a:t>
            </a:r>
            <a:r>
              <a:rPr lang="en-US" sz="2000" dirty="0">
                <a:solidFill>
                  <a:schemeClr val="tx1"/>
                </a:solidFill>
              </a:rPr>
              <a:t>: 24 foot </a:t>
            </a:r>
            <a:r>
              <a:rPr lang="en-US" sz="2000" dirty="0" smtClean="0">
                <a:solidFill>
                  <a:schemeClr val="tx1"/>
                </a:solidFill>
              </a:rPr>
              <a:t>depth by 800 </a:t>
            </a:r>
            <a:r>
              <a:rPr lang="en-US" sz="2000" dirty="0">
                <a:solidFill>
                  <a:schemeClr val="tx1"/>
                </a:solidFill>
              </a:rPr>
              <a:t>feet wide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South </a:t>
            </a:r>
            <a:r>
              <a:rPr lang="en-US" sz="2000" dirty="0">
                <a:solidFill>
                  <a:schemeClr val="tx1"/>
                </a:solidFill>
              </a:rPr>
              <a:t>Capitol Street </a:t>
            </a:r>
            <a:r>
              <a:rPr lang="en-US" sz="2000" dirty="0" smtClean="0">
                <a:solidFill>
                  <a:schemeClr val="tx1"/>
                </a:solidFill>
              </a:rPr>
              <a:t>Bridge to Sousa Bridge: 24 </a:t>
            </a:r>
            <a:r>
              <a:rPr lang="en-US" sz="2000" dirty="0">
                <a:solidFill>
                  <a:schemeClr val="tx1"/>
                </a:solidFill>
              </a:rPr>
              <a:t>foot </a:t>
            </a:r>
            <a:r>
              <a:rPr lang="en-US" sz="2000" dirty="0" smtClean="0">
                <a:solidFill>
                  <a:schemeClr val="tx1"/>
                </a:solidFill>
              </a:rPr>
              <a:t>depth by 400 </a:t>
            </a:r>
            <a:r>
              <a:rPr lang="en-US" sz="2000" dirty="0">
                <a:solidFill>
                  <a:schemeClr val="tx1"/>
                </a:solidFill>
              </a:rPr>
              <a:t>feet wide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Washington Channel: 24 </a:t>
            </a:r>
            <a:r>
              <a:rPr lang="en-US" sz="2000" dirty="0">
                <a:solidFill>
                  <a:schemeClr val="tx1"/>
                </a:solidFill>
              </a:rPr>
              <a:t>foot </a:t>
            </a:r>
            <a:r>
              <a:rPr lang="en-US" sz="2000" dirty="0" smtClean="0">
                <a:solidFill>
                  <a:schemeClr val="tx1"/>
                </a:solidFill>
              </a:rPr>
              <a:t>depth by </a:t>
            </a:r>
            <a:r>
              <a:rPr lang="en-US" sz="2000" dirty="0">
                <a:solidFill>
                  <a:schemeClr val="tx1"/>
                </a:solidFill>
              </a:rPr>
              <a:t>400 feet </a:t>
            </a:r>
            <a:r>
              <a:rPr lang="en-US" sz="2000" dirty="0" smtClean="0">
                <a:solidFill>
                  <a:schemeClr val="tx1"/>
                </a:solidFill>
              </a:rPr>
              <a:t>wide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A9FA-C93C-4EFC-A655-60DAAC788392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683724"/>
              </p:ext>
            </p:extLst>
          </p:nvPr>
        </p:nvGraphicFramePr>
        <p:xfrm>
          <a:off x="5650504" y="597098"/>
          <a:ext cx="5905225" cy="5527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4" imgW="2533577" imgH="2371680" progId="AcroExch.Document.7">
                  <p:embed/>
                </p:oleObj>
              </mc:Choice>
              <mc:Fallback>
                <p:oleObj name="Acrobat Document" r:id="rId4" imgW="2533577" imgH="237168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0504" y="597098"/>
                        <a:ext cx="5905225" cy="5527823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18960" y="1630680"/>
            <a:ext cx="18292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Federal Channel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09560" y="2026920"/>
            <a:ext cx="74676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025640" y="2026920"/>
            <a:ext cx="731246" cy="720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458911">
            <a:off x="9448800" y="1940778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Pennsylvania Ave.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 rot="1440000">
            <a:off x="9393897" y="2237059"/>
            <a:ext cx="1944663" cy="331470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15810" y="567299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1985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7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253" y="624110"/>
            <a:ext cx="3688549" cy="12808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Federal Channel Upper Anacostia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4254" y="1912378"/>
            <a:ext cx="3571496" cy="39988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Extends from Sousa Bridge to Bladensburg: 8 foot depth by 80 feet wide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785813"/>
            <a:ext cx="779463" cy="365125"/>
          </a:xfrm>
        </p:spPr>
        <p:txBody>
          <a:bodyPr/>
          <a:lstStyle/>
          <a:p>
            <a:fld id="{60D2A9FA-C93C-4EFC-A655-60DAAC78839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646052"/>
              </p:ext>
            </p:extLst>
          </p:nvPr>
        </p:nvGraphicFramePr>
        <p:xfrm>
          <a:off x="5452802" y="263297"/>
          <a:ext cx="4462145" cy="6594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4" imgW="3667055" imgH="5419710" progId="AcroExch.Document.11">
                  <p:embed/>
                </p:oleObj>
              </mc:Choice>
              <mc:Fallback>
                <p:oleObj name="Acrobat Document" r:id="rId4" imgW="3667055" imgH="54197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52802" y="263297"/>
                        <a:ext cx="4462145" cy="6594703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6373143" y="1567239"/>
            <a:ext cx="2164080" cy="4787841"/>
          </a:xfrm>
          <a:custGeom>
            <a:avLst/>
            <a:gdLst>
              <a:gd name="connsiteX0" fmla="*/ 106680 w 2164080"/>
              <a:gd name="connsiteY0" fmla="*/ 4787841 h 4787841"/>
              <a:gd name="connsiteX1" fmla="*/ 76200 w 2164080"/>
              <a:gd name="connsiteY1" fmla="*/ 4711641 h 4787841"/>
              <a:gd name="connsiteX2" fmla="*/ 60960 w 2164080"/>
              <a:gd name="connsiteY2" fmla="*/ 4620201 h 4787841"/>
              <a:gd name="connsiteX3" fmla="*/ 45720 w 2164080"/>
              <a:gd name="connsiteY3" fmla="*/ 4574481 h 4787841"/>
              <a:gd name="connsiteX4" fmla="*/ 30480 w 2164080"/>
              <a:gd name="connsiteY4" fmla="*/ 4467801 h 4787841"/>
              <a:gd name="connsiteX5" fmla="*/ 0 w 2164080"/>
              <a:gd name="connsiteY5" fmla="*/ 4376361 h 4787841"/>
              <a:gd name="connsiteX6" fmla="*/ 15240 w 2164080"/>
              <a:gd name="connsiteY6" fmla="*/ 4284921 h 4787841"/>
              <a:gd name="connsiteX7" fmla="*/ 60960 w 2164080"/>
              <a:gd name="connsiteY7" fmla="*/ 4254441 h 4787841"/>
              <a:gd name="connsiteX8" fmla="*/ 106680 w 2164080"/>
              <a:gd name="connsiteY8" fmla="*/ 4193481 h 4787841"/>
              <a:gd name="connsiteX9" fmla="*/ 121920 w 2164080"/>
              <a:gd name="connsiteY9" fmla="*/ 4147761 h 4787841"/>
              <a:gd name="connsiteX10" fmla="*/ 137160 w 2164080"/>
              <a:gd name="connsiteY10" fmla="*/ 4086801 h 4787841"/>
              <a:gd name="connsiteX11" fmla="*/ 213360 w 2164080"/>
              <a:gd name="connsiteY11" fmla="*/ 3995361 h 4787841"/>
              <a:gd name="connsiteX12" fmla="*/ 243840 w 2164080"/>
              <a:gd name="connsiteY12" fmla="*/ 3949641 h 4787841"/>
              <a:gd name="connsiteX13" fmla="*/ 274320 w 2164080"/>
              <a:gd name="connsiteY13" fmla="*/ 3842961 h 4787841"/>
              <a:gd name="connsiteX14" fmla="*/ 320040 w 2164080"/>
              <a:gd name="connsiteY14" fmla="*/ 3736281 h 4787841"/>
              <a:gd name="connsiteX15" fmla="*/ 350520 w 2164080"/>
              <a:gd name="connsiteY15" fmla="*/ 3644841 h 4787841"/>
              <a:gd name="connsiteX16" fmla="*/ 365760 w 2164080"/>
              <a:gd name="connsiteY16" fmla="*/ 3599121 h 4787841"/>
              <a:gd name="connsiteX17" fmla="*/ 411480 w 2164080"/>
              <a:gd name="connsiteY17" fmla="*/ 3568641 h 4787841"/>
              <a:gd name="connsiteX18" fmla="*/ 457200 w 2164080"/>
              <a:gd name="connsiteY18" fmla="*/ 3477201 h 4787841"/>
              <a:gd name="connsiteX19" fmla="*/ 518160 w 2164080"/>
              <a:gd name="connsiteY19" fmla="*/ 3385761 h 4787841"/>
              <a:gd name="connsiteX20" fmla="*/ 609600 w 2164080"/>
              <a:gd name="connsiteY20" fmla="*/ 3172401 h 4787841"/>
              <a:gd name="connsiteX21" fmla="*/ 655320 w 2164080"/>
              <a:gd name="connsiteY21" fmla="*/ 3126681 h 4787841"/>
              <a:gd name="connsiteX22" fmla="*/ 701040 w 2164080"/>
              <a:gd name="connsiteY22" fmla="*/ 3035241 h 4787841"/>
              <a:gd name="connsiteX23" fmla="*/ 716280 w 2164080"/>
              <a:gd name="connsiteY23" fmla="*/ 2989521 h 4787841"/>
              <a:gd name="connsiteX24" fmla="*/ 746760 w 2164080"/>
              <a:gd name="connsiteY24" fmla="*/ 2943801 h 4787841"/>
              <a:gd name="connsiteX25" fmla="*/ 777240 w 2164080"/>
              <a:gd name="connsiteY25" fmla="*/ 2852361 h 4787841"/>
              <a:gd name="connsiteX26" fmla="*/ 807720 w 2164080"/>
              <a:gd name="connsiteY26" fmla="*/ 2745681 h 4787841"/>
              <a:gd name="connsiteX27" fmla="*/ 822960 w 2164080"/>
              <a:gd name="connsiteY27" fmla="*/ 2699961 h 4787841"/>
              <a:gd name="connsiteX28" fmla="*/ 899160 w 2164080"/>
              <a:gd name="connsiteY28" fmla="*/ 2593281 h 4787841"/>
              <a:gd name="connsiteX29" fmla="*/ 1432560 w 2164080"/>
              <a:gd name="connsiteY29" fmla="*/ 2578041 h 4787841"/>
              <a:gd name="connsiteX30" fmla="*/ 1463040 w 2164080"/>
              <a:gd name="connsiteY30" fmla="*/ 2532321 h 4787841"/>
              <a:gd name="connsiteX31" fmla="*/ 1569720 w 2164080"/>
              <a:gd name="connsiteY31" fmla="*/ 2486601 h 4787841"/>
              <a:gd name="connsiteX32" fmla="*/ 1676400 w 2164080"/>
              <a:gd name="connsiteY32" fmla="*/ 2440881 h 4787841"/>
              <a:gd name="connsiteX33" fmla="*/ 1783080 w 2164080"/>
              <a:gd name="connsiteY33" fmla="*/ 2318961 h 4787841"/>
              <a:gd name="connsiteX34" fmla="*/ 1813560 w 2164080"/>
              <a:gd name="connsiteY34" fmla="*/ 2273241 h 4787841"/>
              <a:gd name="connsiteX35" fmla="*/ 1874520 w 2164080"/>
              <a:gd name="connsiteY35" fmla="*/ 2227521 h 4787841"/>
              <a:gd name="connsiteX36" fmla="*/ 1981200 w 2164080"/>
              <a:gd name="connsiteY36" fmla="*/ 2090361 h 4787841"/>
              <a:gd name="connsiteX37" fmla="*/ 2011680 w 2164080"/>
              <a:gd name="connsiteY37" fmla="*/ 1998921 h 4787841"/>
              <a:gd name="connsiteX38" fmla="*/ 2026920 w 2164080"/>
              <a:gd name="connsiteY38" fmla="*/ 1953201 h 4787841"/>
              <a:gd name="connsiteX39" fmla="*/ 2057400 w 2164080"/>
              <a:gd name="connsiteY39" fmla="*/ 1907481 h 4787841"/>
              <a:gd name="connsiteX40" fmla="*/ 2087880 w 2164080"/>
              <a:gd name="connsiteY40" fmla="*/ 1816041 h 4787841"/>
              <a:gd name="connsiteX41" fmla="*/ 2103120 w 2164080"/>
              <a:gd name="connsiteY41" fmla="*/ 1770321 h 4787841"/>
              <a:gd name="connsiteX42" fmla="*/ 2118360 w 2164080"/>
              <a:gd name="connsiteY42" fmla="*/ 1678881 h 4787841"/>
              <a:gd name="connsiteX43" fmla="*/ 2148840 w 2164080"/>
              <a:gd name="connsiteY43" fmla="*/ 1617921 h 4787841"/>
              <a:gd name="connsiteX44" fmla="*/ 2164080 w 2164080"/>
              <a:gd name="connsiteY44" fmla="*/ 1572201 h 4787841"/>
              <a:gd name="connsiteX45" fmla="*/ 2148840 w 2164080"/>
              <a:gd name="connsiteY45" fmla="*/ 1435041 h 4787841"/>
              <a:gd name="connsiteX46" fmla="*/ 2118360 w 2164080"/>
              <a:gd name="connsiteY46" fmla="*/ 1343601 h 4787841"/>
              <a:gd name="connsiteX47" fmla="*/ 2103120 w 2164080"/>
              <a:gd name="connsiteY47" fmla="*/ 1297881 h 4787841"/>
              <a:gd name="connsiteX48" fmla="*/ 2072640 w 2164080"/>
              <a:gd name="connsiteY48" fmla="*/ 1175961 h 4787841"/>
              <a:gd name="connsiteX49" fmla="*/ 2057400 w 2164080"/>
              <a:gd name="connsiteY49" fmla="*/ 916881 h 4787841"/>
              <a:gd name="connsiteX50" fmla="*/ 2057400 w 2164080"/>
              <a:gd name="connsiteY50" fmla="*/ 505401 h 4787841"/>
              <a:gd name="connsiteX51" fmla="*/ 2072640 w 2164080"/>
              <a:gd name="connsiteY51" fmla="*/ 459681 h 4787841"/>
              <a:gd name="connsiteX52" fmla="*/ 2057400 w 2164080"/>
              <a:gd name="connsiteY52" fmla="*/ 413961 h 4787841"/>
              <a:gd name="connsiteX53" fmla="*/ 2026920 w 2164080"/>
              <a:gd name="connsiteY53" fmla="*/ 368241 h 4787841"/>
              <a:gd name="connsiteX54" fmla="*/ 1996440 w 2164080"/>
              <a:gd name="connsiteY54" fmla="*/ 200601 h 4787841"/>
              <a:gd name="connsiteX55" fmla="*/ 1950720 w 2164080"/>
              <a:gd name="connsiteY55" fmla="*/ 109161 h 4787841"/>
              <a:gd name="connsiteX56" fmla="*/ 1935480 w 2164080"/>
              <a:gd name="connsiteY56" fmla="*/ 48201 h 4787841"/>
              <a:gd name="connsiteX57" fmla="*/ 1889760 w 2164080"/>
              <a:gd name="connsiteY57" fmla="*/ 124401 h 4787841"/>
              <a:gd name="connsiteX58" fmla="*/ 1889760 w 2164080"/>
              <a:gd name="connsiteY58" fmla="*/ 2481 h 478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2164080" h="4787841">
                <a:moveTo>
                  <a:pt x="106680" y="4787841"/>
                </a:moveTo>
                <a:cubicBezTo>
                  <a:pt x="96520" y="4762441"/>
                  <a:pt x="83398" y="4738034"/>
                  <a:pt x="76200" y="4711641"/>
                </a:cubicBezTo>
                <a:cubicBezTo>
                  <a:pt x="68070" y="4681829"/>
                  <a:pt x="67663" y="4650366"/>
                  <a:pt x="60960" y="4620201"/>
                </a:cubicBezTo>
                <a:cubicBezTo>
                  <a:pt x="57475" y="4604519"/>
                  <a:pt x="50800" y="4589721"/>
                  <a:pt x="45720" y="4574481"/>
                </a:cubicBezTo>
                <a:cubicBezTo>
                  <a:pt x="40640" y="4538921"/>
                  <a:pt x="38557" y="4502802"/>
                  <a:pt x="30480" y="4467801"/>
                </a:cubicBezTo>
                <a:cubicBezTo>
                  <a:pt x="23256" y="4436495"/>
                  <a:pt x="0" y="4376361"/>
                  <a:pt x="0" y="4376361"/>
                </a:cubicBezTo>
                <a:cubicBezTo>
                  <a:pt x="5080" y="4345881"/>
                  <a:pt x="1421" y="4312559"/>
                  <a:pt x="15240" y="4284921"/>
                </a:cubicBezTo>
                <a:cubicBezTo>
                  <a:pt x="23431" y="4268538"/>
                  <a:pt x="48008" y="4267393"/>
                  <a:pt x="60960" y="4254441"/>
                </a:cubicBezTo>
                <a:cubicBezTo>
                  <a:pt x="78921" y="4236480"/>
                  <a:pt x="91440" y="4213801"/>
                  <a:pt x="106680" y="4193481"/>
                </a:cubicBezTo>
                <a:cubicBezTo>
                  <a:pt x="111760" y="4178241"/>
                  <a:pt x="117507" y="4163207"/>
                  <a:pt x="121920" y="4147761"/>
                </a:cubicBezTo>
                <a:cubicBezTo>
                  <a:pt x="127674" y="4127622"/>
                  <a:pt x="128909" y="4106053"/>
                  <a:pt x="137160" y="4086801"/>
                </a:cubicBezTo>
                <a:cubicBezTo>
                  <a:pt x="157192" y="4040060"/>
                  <a:pt x="181050" y="4034132"/>
                  <a:pt x="213360" y="3995361"/>
                </a:cubicBezTo>
                <a:cubicBezTo>
                  <a:pt x="225086" y="3981290"/>
                  <a:pt x="235649" y="3966024"/>
                  <a:pt x="243840" y="3949641"/>
                </a:cubicBezTo>
                <a:cubicBezTo>
                  <a:pt x="256020" y="3925281"/>
                  <a:pt x="267809" y="3865748"/>
                  <a:pt x="274320" y="3842961"/>
                </a:cubicBezTo>
                <a:cubicBezTo>
                  <a:pt x="298848" y="3757112"/>
                  <a:pt x="279400" y="3837881"/>
                  <a:pt x="320040" y="3736281"/>
                </a:cubicBezTo>
                <a:cubicBezTo>
                  <a:pt x="331972" y="3706450"/>
                  <a:pt x="340360" y="3675321"/>
                  <a:pt x="350520" y="3644841"/>
                </a:cubicBezTo>
                <a:cubicBezTo>
                  <a:pt x="355600" y="3629601"/>
                  <a:pt x="352394" y="3608032"/>
                  <a:pt x="365760" y="3599121"/>
                </a:cubicBezTo>
                <a:lnTo>
                  <a:pt x="411480" y="3568641"/>
                </a:lnTo>
                <a:cubicBezTo>
                  <a:pt x="449786" y="3453723"/>
                  <a:pt x="398114" y="3595374"/>
                  <a:pt x="457200" y="3477201"/>
                </a:cubicBezTo>
                <a:cubicBezTo>
                  <a:pt x="501311" y="3388979"/>
                  <a:pt x="431490" y="3472431"/>
                  <a:pt x="518160" y="3385761"/>
                </a:cubicBezTo>
                <a:cubicBezTo>
                  <a:pt x="536376" y="3331114"/>
                  <a:pt x="571936" y="3210065"/>
                  <a:pt x="609600" y="3172401"/>
                </a:cubicBezTo>
                <a:lnTo>
                  <a:pt x="655320" y="3126681"/>
                </a:lnTo>
                <a:cubicBezTo>
                  <a:pt x="693626" y="3011763"/>
                  <a:pt x="641954" y="3153414"/>
                  <a:pt x="701040" y="3035241"/>
                </a:cubicBezTo>
                <a:cubicBezTo>
                  <a:pt x="708224" y="3020873"/>
                  <a:pt x="709096" y="3003889"/>
                  <a:pt x="716280" y="2989521"/>
                </a:cubicBezTo>
                <a:cubicBezTo>
                  <a:pt x="724471" y="2973138"/>
                  <a:pt x="739321" y="2960539"/>
                  <a:pt x="746760" y="2943801"/>
                </a:cubicBezTo>
                <a:cubicBezTo>
                  <a:pt x="759809" y="2914441"/>
                  <a:pt x="767080" y="2882841"/>
                  <a:pt x="777240" y="2852361"/>
                </a:cubicBezTo>
                <a:cubicBezTo>
                  <a:pt x="813780" y="2742740"/>
                  <a:pt x="769448" y="2879634"/>
                  <a:pt x="807720" y="2745681"/>
                </a:cubicBezTo>
                <a:cubicBezTo>
                  <a:pt x="812133" y="2730235"/>
                  <a:pt x="819064" y="2715546"/>
                  <a:pt x="822960" y="2699961"/>
                </a:cubicBezTo>
                <a:cubicBezTo>
                  <a:pt x="837331" y="2642475"/>
                  <a:pt x="819701" y="2599393"/>
                  <a:pt x="899160" y="2593281"/>
                </a:cubicBezTo>
                <a:cubicBezTo>
                  <a:pt x="1076509" y="2579639"/>
                  <a:pt x="1254760" y="2583121"/>
                  <a:pt x="1432560" y="2578041"/>
                </a:cubicBezTo>
                <a:cubicBezTo>
                  <a:pt x="1442720" y="2562801"/>
                  <a:pt x="1448969" y="2544047"/>
                  <a:pt x="1463040" y="2532321"/>
                </a:cubicBezTo>
                <a:cubicBezTo>
                  <a:pt x="1510609" y="2492680"/>
                  <a:pt x="1522076" y="2510423"/>
                  <a:pt x="1569720" y="2486601"/>
                </a:cubicBezTo>
                <a:cubicBezTo>
                  <a:pt x="1674966" y="2433978"/>
                  <a:pt x="1549529" y="2472599"/>
                  <a:pt x="1676400" y="2440881"/>
                </a:cubicBezTo>
                <a:cubicBezTo>
                  <a:pt x="1747520" y="2334201"/>
                  <a:pt x="1706880" y="2369761"/>
                  <a:pt x="1783080" y="2318961"/>
                </a:cubicBezTo>
                <a:cubicBezTo>
                  <a:pt x="1793240" y="2303721"/>
                  <a:pt x="1800608" y="2286193"/>
                  <a:pt x="1813560" y="2273241"/>
                </a:cubicBezTo>
                <a:cubicBezTo>
                  <a:pt x="1831521" y="2255280"/>
                  <a:pt x="1855235" y="2244051"/>
                  <a:pt x="1874520" y="2227521"/>
                </a:cubicBezTo>
                <a:cubicBezTo>
                  <a:pt x="1911338" y="2195962"/>
                  <a:pt x="1967441" y="2131638"/>
                  <a:pt x="1981200" y="2090361"/>
                </a:cubicBezTo>
                <a:lnTo>
                  <a:pt x="2011680" y="1998921"/>
                </a:lnTo>
                <a:cubicBezTo>
                  <a:pt x="2016760" y="1983681"/>
                  <a:pt x="2018009" y="1966567"/>
                  <a:pt x="2026920" y="1953201"/>
                </a:cubicBezTo>
                <a:cubicBezTo>
                  <a:pt x="2037080" y="1937961"/>
                  <a:pt x="2049961" y="1924219"/>
                  <a:pt x="2057400" y="1907481"/>
                </a:cubicBezTo>
                <a:cubicBezTo>
                  <a:pt x="2070449" y="1878121"/>
                  <a:pt x="2077720" y="1846521"/>
                  <a:pt x="2087880" y="1816041"/>
                </a:cubicBezTo>
                <a:cubicBezTo>
                  <a:pt x="2092960" y="1800801"/>
                  <a:pt x="2100479" y="1786167"/>
                  <a:pt x="2103120" y="1770321"/>
                </a:cubicBezTo>
                <a:cubicBezTo>
                  <a:pt x="2108200" y="1739841"/>
                  <a:pt x="2109481" y="1708478"/>
                  <a:pt x="2118360" y="1678881"/>
                </a:cubicBezTo>
                <a:cubicBezTo>
                  <a:pt x="2124888" y="1657121"/>
                  <a:pt x="2139891" y="1638803"/>
                  <a:pt x="2148840" y="1617921"/>
                </a:cubicBezTo>
                <a:cubicBezTo>
                  <a:pt x="2155168" y="1603156"/>
                  <a:pt x="2159000" y="1587441"/>
                  <a:pt x="2164080" y="1572201"/>
                </a:cubicBezTo>
                <a:cubicBezTo>
                  <a:pt x="2159000" y="1526481"/>
                  <a:pt x="2157862" y="1480149"/>
                  <a:pt x="2148840" y="1435041"/>
                </a:cubicBezTo>
                <a:cubicBezTo>
                  <a:pt x="2142539" y="1403536"/>
                  <a:pt x="2128520" y="1374081"/>
                  <a:pt x="2118360" y="1343601"/>
                </a:cubicBezTo>
                <a:cubicBezTo>
                  <a:pt x="2113280" y="1328361"/>
                  <a:pt x="2106270" y="1313633"/>
                  <a:pt x="2103120" y="1297881"/>
                </a:cubicBezTo>
                <a:cubicBezTo>
                  <a:pt x="2084730" y="1205929"/>
                  <a:pt x="2096071" y="1246255"/>
                  <a:pt x="2072640" y="1175961"/>
                </a:cubicBezTo>
                <a:cubicBezTo>
                  <a:pt x="2067560" y="1089601"/>
                  <a:pt x="2061947" y="1003271"/>
                  <a:pt x="2057400" y="916881"/>
                </a:cubicBezTo>
                <a:cubicBezTo>
                  <a:pt x="2046504" y="709853"/>
                  <a:pt x="2022920" y="660561"/>
                  <a:pt x="2057400" y="505401"/>
                </a:cubicBezTo>
                <a:cubicBezTo>
                  <a:pt x="2060885" y="489719"/>
                  <a:pt x="2067560" y="474921"/>
                  <a:pt x="2072640" y="459681"/>
                </a:cubicBezTo>
                <a:cubicBezTo>
                  <a:pt x="2067560" y="444441"/>
                  <a:pt x="2064584" y="428329"/>
                  <a:pt x="2057400" y="413961"/>
                </a:cubicBezTo>
                <a:cubicBezTo>
                  <a:pt x="2049209" y="397578"/>
                  <a:pt x="2033351" y="385391"/>
                  <a:pt x="2026920" y="368241"/>
                </a:cubicBezTo>
                <a:cubicBezTo>
                  <a:pt x="2019356" y="348070"/>
                  <a:pt x="1999552" y="214607"/>
                  <a:pt x="1996440" y="200601"/>
                </a:cubicBezTo>
                <a:cubicBezTo>
                  <a:pt x="1985924" y="153279"/>
                  <a:pt x="1978121" y="150262"/>
                  <a:pt x="1950720" y="109161"/>
                </a:cubicBezTo>
                <a:cubicBezTo>
                  <a:pt x="1945640" y="88841"/>
                  <a:pt x="1943731" y="67453"/>
                  <a:pt x="1935480" y="48201"/>
                </a:cubicBezTo>
                <a:cubicBezTo>
                  <a:pt x="1874430" y="-94249"/>
                  <a:pt x="1924828" y="124401"/>
                  <a:pt x="1889760" y="124401"/>
                </a:cubicBezTo>
                <a:cubicBezTo>
                  <a:pt x="1849120" y="124401"/>
                  <a:pt x="1889760" y="43121"/>
                  <a:pt x="1889760" y="2481"/>
                </a:cubicBezTo>
              </a:path>
            </a:pathLst>
          </a:custGeom>
          <a:noFill/>
          <a:ln w="508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738996" y="2004766"/>
            <a:ext cx="195204" cy="30230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821680" y="1365956"/>
            <a:ext cx="4376792" cy="434904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52802" y="1678186"/>
            <a:ext cx="18292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Federal Channel</a:t>
            </a:r>
            <a:endParaRPr lang="en-US" b="1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934200" y="2041282"/>
            <a:ext cx="1497095" cy="77811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03912" y="1337655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Bladensburg Marina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38834" y="6228497"/>
            <a:ext cx="21945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Benning Road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2700000">
            <a:off x="9212641" y="4933510"/>
            <a:ext cx="138686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MD/DC 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85164" y="6512104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1985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3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755" y="464622"/>
            <a:ext cx="10165977" cy="741846"/>
          </a:xfrm>
        </p:spPr>
        <p:txBody>
          <a:bodyPr/>
          <a:lstStyle/>
          <a:p>
            <a:r>
              <a:rPr lang="en-US" dirty="0" smtClean="0"/>
              <a:t>Some Anacostia River Depth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44" y="1329333"/>
            <a:ext cx="10165976" cy="444366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</a:pPr>
            <a:r>
              <a:rPr lang="en-US" sz="2800" dirty="0">
                <a:solidFill>
                  <a:schemeClr val="tx1"/>
                </a:solidFill>
              </a:rPr>
              <a:t>Potomac confluence upstream </a:t>
            </a:r>
            <a:r>
              <a:rPr lang="en-US" sz="2800" dirty="0" smtClean="0">
                <a:solidFill>
                  <a:schemeClr val="tx1"/>
                </a:solidFill>
              </a:rPr>
              <a:t>to Sousa Bridge</a:t>
            </a:r>
            <a:r>
              <a:rPr lang="en-US" sz="2800" dirty="0">
                <a:solidFill>
                  <a:schemeClr val="tx1"/>
                </a:solidFill>
              </a:rPr>
              <a:t>: </a:t>
            </a:r>
            <a:r>
              <a:rPr lang="en-US" sz="2800" dirty="0" smtClean="0">
                <a:solidFill>
                  <a:schemeClr val="tx1"/>
                </a:solidFill>
              </a:rPr>
              <a:t>15 foot depth </a:t>
            </a:r>
            <a:r>
              <a:rPr lang="en-US" sz="2800" dirty="0">
                <a:solidFill>
                  <a:schemeClr val="tx1"/>
                </a:solidFill>
              </a:rPr>
              <a:t>	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800" dirty="0">
                <a:solidFill>
                  <a:schemeClr val="tx1"/>
                </a:solidFill>
              </a:rPr>
              <a:t>Sousa Bridge </a:t>
            </a:r>
            <a:r>
              <a:rPr lang="en-US" sz="2800" dirty="0" smtClean="0">
                <a:solidFill>
                  <a:schemeClr val="tx1"/>
                </a:solidFill>
              </a:rPr>
              <a:t>to CSX Bridge: 12 foot depth </a:t>
            </a:r>
          </a:p>
          <a:p>
            <a:pPr marL="457200" indent="-457200">
              <a:lnSpc>
                <a:spcPct val="11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CSX Bridge to Bladensburg: 8 foot depth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A9FA-C93C-4EFC-A655-60DAAC788392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88" y="6172200"/>
            <a:ext cx="640616" cy="5333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81988" y="633212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@</a:t>
            </a:r>
            <a:r>
              <a:rPr lang="en-US" sz="16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doee_dc</a:t>
            </a:r>
            <a:endParaRPr lang="en-US" sz="1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216828"/>
          </a:xfrm>
          <a:prstGeom prst="rect">
            <a:avLst/>
          </a:prstGeom>
          <a:solidFill>
            <a:srgbClr val="248C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0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0996" y="517785"/>
            <a:ext cx="10165977" cy="741846"/>
          </a:xfrm>
        </p:spPr>
        <p:txBody>
          <a:bodyPr/>
          <a:lstStyle/>
          <a:p>
            <a:r>
              <a:rPr lang="en-US" dirty="0" smtClean="0"/>
              <a:t>ANACOSTIA GOALS: FISHABLE/SWIMMABLE!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115" y="1552616"/>
            <a:ext cx="6710019" cy="4443666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400" dirty="0" smtClean="0">
                <a:solidFill>
                  <a:schemeClr val="tx1"/>
                </a:solidFill>
              </a:rPr>
              <a:t>Work with responsible parties, stakeholders, community to cleanup the river</a:t>
            </a:r>
          </a:p>
          <a:p>
            <a:pPr marL="457200" indent="-457200"/>
            <a:r>
              <a:rPr lang="en-US" sz="2400" dirty="0" smtClean="0">
                <a:solidFill>
                  <a:schemeClr val="tx1"/>
                </a:solidFill>
              </a:rPr>
              <a:t>Increase the opportunity for greater community activities along and in the river</a:t>
            </a:r>
          </a:p>
          <a:p>
            <a:pPr marL="457200" indent="-457200"/>
            <a:r>
              <a:rPr lang="en-US" sz="2400" dirty="0" smtClean="0">
                <a:solidFill>
                  <a:schemeClr val="tx1"/>
                </a:solidFill>
              </a:rPr>
              <a:t>Continue restoration that creates habitat for strong wildlife populations that can live and breed off of the river</a:t>
            </a:r>
          </a:p>
          <a:p>
            <a:pPr marL="457200" indent="-457200"/>
            <a:r>
              <a:rPr lang="en-US" sz="2400" dirty="0" smtClean="0">
                <a:solidFill>
                  <a:schemeClr val="tx1"/>
                </a:solidFill>
              </a:rPr>
              <a:t>Monitor recovery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588" y="6172200"/>
            <a:ext cx="640616" cy="533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1988" y="633212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@</a:t>
            </a:r>
            <a:r>
              <a:rPr lang="en-US" sz="1600" b="1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doee_dc</a:t>
            </a:r>
            <a:endParaRPr lang="en-US" sz="16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12192000" cy="216828"/>
          </a:xfrm>
          <a:prstGeom prst="rect">
            <a:avLst/>
          </a:prstGeom>
          <a:solidFill>
            <a:srgbClr val="248C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2A9FA-C93C-4EFC-A655-60DAAC78839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298694C8-D4D6-4A93-9608-5CB30B9507CD}"/>
              </a:ext>
            </a:extLst>
          </p:cNvPr>
          <p:cNvSpPr txBox="1">
            <a:spLocks/>
          </p:cNvSpPr>
          <p:nvPr/>
        </p:nvSpPr>
        <p:spPr>
          <a:xfrm>
            <a:off x="1140314" y="1085425"/>
            <a:ext cx="5082988" cy="227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0" dirty="0" smtClean="0"/>
              <a:t>THANK YOU</a:t>
            </a:r>
          </a:p>
          <a:p>
            <a:r>
              <a:rPr lang="en-US" sz="4000" dirty="0" smtClean="0"/>
              <a:t>QUESTIONS?</a:t>
            </a:r>
          </a:p>
          <a:p>
            <a:r>
              <a:rPr lang="en-US" sz="4000" dirty="0" smtClean="0"/>
              <a:t>Gretchen Mikeska</a:t>
            </a:r>
          </a:p>
          <a:p>
            <a:endParaRPr lang="en-US" dirty="0" smtClean="0"/>
          </a:p>
          <a:p>
            <a:r>
              <a:rPr lang="en-US" sz="2800" dirty="0" smtClean="0"/>
              <a:t>Gretchen.mikeska@dc.gov</a:t>
            </a:r>
          </a:p>
          <a:p>
            <a:r>
              <a:rPr lang="en-US" sz="2800" dirty="0" smtClean="0"/>
              <a:t>202.609.0964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14" y="4971217"/>
            <a:ext cx="3729398" cy="10881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1"/>
            <a:ext cx="12192000" cy="216828"/>
          </a:xfrm>
          <a:prstGeom prst="rect">
            <a:avLst/>
          </a:prstGeom>
          <a:solidFill>
            <a:srgbClr val="248C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DOEE Template 1">
      <a:dk1>
        <a:srgbClr val="262626"/>
      </a:dk1>
      <a:lt1>
        <a:sysClr val="window" lastClr="FFFFFF"/>
      </a:lt1>
      <a:dk2>
        <a:srgbClr val="3F3F3F"/>
      </a:dk2>
      <a:lt2>
        <a:srgbClr val="EEECE1"/>
      </a:lt2>
      <a:accent1>
        <a:srgbClr val="248C43"/>
      </a:accent1>
      <a:accent2>
        <a:srgbClr val="225B8B"/>
      </a:accent2>
      <a:accent3>
        <a:srgbClr val="BFEF25"/>
      </a:accent3>
      <a:accent4>
        <a:srgbClr val="1689CA"/>
      </a:accent4>
      <a:accent5>
        <a:srgbClr val="4BACC6"/>
      </a:accent5>
      <a:accent6>
        <a:srgbClr val="574370"/>
      </a:accent6>
      <a:hlink>
        <a:srgbClr val="7F7F7F"/>
      </a:hlink>
      <a:folHlink>
        <a:srgbClr val="B2A2C7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DOEE</Template>
  <TotalTime>6474</TotalTime>
  <Words>304</Words>
  <Application>Microsoft Office PowerPoint</Application>
  <PresentationFormat>Custom</PresentationFormat>
  <Paragraphs>67</Paragraphs>
  <Slides>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Wisp</vt:lpstr>
      <vt:lpstr>Acrobat Document</vt:lpstr>
      <vt:lpstr>  ANACOSTIA RIVER SEDIMENT PROJECT ANACOSTIA RIVER USE SURVEY</vt:lpstr>
      <vt:lpstr>Anacostia River Use Survey</vt:lpstr>
      <vt:lpstr>Anacostia River Use Survey</vt:lpstr>
      <vt:lpstr>Federal Channel Lower Anacostia and Washington Channel </vt:lpstr>
      <vt:lpstr>Federal Channel Upper Anacostia </vt:lpstr>
      <vt:lpstr>Some Anacostia River Depth Ideas</vt:lpstr>
      <vt:lpstr>ANACOSTIA GOALS: FISHABLE/SWIMMABLE!</vt:lpstr>
      <vt:lpstr>PowerPoint Presentation</vt:lpstr>
    </vt:vector>
  </TitlesOfParts>
  <Company>Tetra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Jenkins, Kristen</dc:creator>
  <cp:lastModifiedBy>ServUS</cp:lastModifiedBy>
  <cp:revision>400</cp:revision>
  <cp:lastPrinted>2017-12-13T21:54:25Z</cp:lastPrinted>
  <dcterms:created xsi:type="dcterms:W3CDTF">2015-09-17T16:47:25Z</dcterms:created>
  <dcterms:modified xsi:type="dcterms:W3CDTF">2017-12-13T22:16:01Z</dcterms:modified>
</cp:coreProperties>
</file>