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5.xml" ContentType="application/vnd.openxmlformats-officedocument.themeOverride+xml"/>
  <Override PartName="/ppt/drawings/drawing4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6.xml" ContentType="application/vnd.openxmlformats-officedocument.themeOverride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8"/>
  </p:notesMasterIdLst>
  <p:handoutMasterIdLst>
    <p:handoutMasterId r:id="rId39"/>
  </p:handoutMasterIdLst>
  <p:sldIdLst>
    <p:sldId id="401" r:id="rId6"/>
    <p:sldId id="403" r:id="rId7"/>
    <p:sldId id="501" r:id="rId8"/>
    <p:sldId id="492" r:id="rId9"/>
    <p:sldId id="479" r:id="rId10"/>
    <p:sldId id="408" r:id="rId11"/>
    <p:sldId id="406" r:id="rId12"/>
    <p:sldId id="451" r:id="rId13"/>
    <p:sldId id="484" r:id="rId14"/>
    <p:sldId id="486" r:id="rId15"/>
    <p:sldId id="487" r:id="rId16"/>
    <p:sldId id="489" r:id="rId17"/>
    <p:sldId id="477" r:id="rId18"/>
    <p:sldId id="439" r:id="rId19"/>
    <p:sldId id="467" r:id="rId20"/>
    <p:sldId id="470" r:id="rId21"/>
    <p:sldId id="410" r:id="rId22"/>
    <p:sldId id="433" r:id="rId23"/>
    <p:sldId id="432" r:id="rId24"/>
    <p:sldId id="436" r:id="rId25"/>
    <p:sldId id="443" r:id="rId26"/>
    <p:sldId id="435" r:id="rId27"/>
    <p:sldId id="442" r:id="rId28"/>
    <p:sldId id="478" r:id="rId29"/>
    <p:sldId id="471" r:id="rId30"/>
    <p:sldId id="444" r:id="rId31"/>
    <p:sldId id="500" r:id="rId32"/>
    <p:sldId id="448" r:id="rId33"/>
    <p:sldId id="490" r:id="rId34"/>
    <p:sldId id="475" r:id="rId35"/>
    <p:sldId id="491" r:id="rId36"/>
    <p:sldId id="493" r:id="rId3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0033"/>
    <a:srgbClr val="FF9900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2787"/>
    <p:restoredTop sz="90541" autoAdjust="0"/>
  </p:normalViewPr>
  <p:slideViewPr>
    <p:cSldViewPr>
      <p:cViewPr varScale="1">
        <p:scale>
          <a:sx n="97" d="100"/>
          <a:sy n="97" d="100"/>
        </p:scale>
        <p:origin x="82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5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4.xml"/><Relationship Id="rId4" Type="http://schemas.openxmlformats.org/officeDocument/2006/relationships/oleObject" Target="../embeddings/oleObject5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030649790271543"/>
          <c:y val="2.5298729106230142E-2"/>
          <c:w val="0.85787200780230344"/>
          <c:h val="0.5712029938988904"/>
        </c:manualLayout>
      </c:layout>
      <c:lineChart>
        <c:grouping val="standard"/>
        <c:varyColors val="1"/>
        <c:ser>
          <c:idx val="0"/>
          <c:order val="0"/>
          <c:tx>
            <c:strRef>
              <c:f>'Liver-Female'!$M$5</c:f>
              <c:strCache>
                <c:ptCount val="1"/>
                <c:pt idx="0">
                  <c:v>Anacostia O St.('01)</c:v>
                </c:pt>
              </c:strCache>
            </c:strRef>
          </c:tx>
          <c:spPr>
            <a:ln w="28440">
              <a:solidFill>
                <a:srgbClr val="FF0066"/>
              </a:solidFill>
              <a:round/>
            </a:ln>
          </c:spPr>
          <c:marker>
            <c:symbol val="diamond"/>
            <c:size val="8"/>
            <c:spPr>
              <a:solidFill>
                <a:srgbClr val="0D0D0D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'Liver-Female'!$L$6:$L$13</c:f>
              <c:numCache>
                <c:formatCode>General</c:formatCode>
                <c:ptCount val="8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  <c:pt idx="5">
                  <c:v>300</c:v>
                </c:pt>
                <c:pt idx="6">
                  <c:v>310</c:v>
                </c:pt>
                <c:pt idx="7">
                  <c:v>320</c:v>
                </c:pt>
              </c:numCache>
            </c:numRef>
          </c:cat>
          <c:val>
            <c:numRef>
              <c:f>'Liver-Female'!$M$6:$M$13</c:f>
              <c:numCache>
                <c:formatCode>0.00%</c:formatCode>
                <c:ptCount val="8"/>
                <c:pt idx="0">
                  <c:v>0.78714876688491053</c:v>
                </c:pt>
                <c:pt idx="1">
                  <c:v>0.81742254977371709</c:v>
                </c:pt>
                <c:pt idx="2">
                  <c:v>0.84424251840968645</c:v>
                </c:pt>
                <c:pt idx="3">
                  <c:v>0.86776009118651565</c:v>
                </c:pt>
                <c:pt idx="4">
                  <c:v>0.88819702616310936</c:v>
                </c:pt>
                <c:pt idx="5">
                  <c:v>0.90581834356893765</c:v>
                </c:pt>
                <c:pt idx="6">
                  <c:v>0.92090966476554015</c:v>
                </c:pt>
                <c:pt idx="7">
                  <c:v>0.93375964394375033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34-4DEF-A256-92B344A39D4D}"/>
            </c:ext>
          </c:extLst>
        </c:ser>
        <c:ser>
          <c:idx val="1"/>
          <c:order val="1"/>
          <c:tx>
            <c:strRef>
              <c:f>'Liver-Female'!$N$5</c:f>
              <c:strCache>
                <c:ptCount val="1"/>
                <c:pt idx="0">
                  <c:v>Anacostia Upper ('00,'01)</c:v>
                </c:pt>
              </c:strCache>
            </c:strRef>
          </c:tx>
          <c:spPr>
            <a:ln w="28440">
              <a:solidFill>
                <a:srgbClr val="FF0000"/>
              </a:solidFill>
              <a:round/>
            </a:ln>
          </c:spPr>
          <c:marker>
            <c:symbol val="square"/>
            <c:size val="8"/>
            <c:spPr>
              <a:solidFill>
                <a:srgbClr val="80808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'Liver-Female'!$L$6:$L$13</c:f>
              <c:numCache>
                <c:formatCode>General</c:formatCode>
                <c:ptCount val="8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  <c:pt idx="5">
                  <c:v>300</c:v>
                </c:pt>
                <c:pt idx="6">
                  <c:v>310</c:v>
                </c:pt>
                <c:pt idx="7">
                  <c:v>320</c:v>
                </c:pt>
              </c:numCache>
            </c:numRef>
          </c:cat>
          <c:val>
            <c:numRef>
              <c:f>'Liver-Female'!$N$6:$N$13</c:f>
              <c:numCache>
                <c:formatCode>0.00%</c:formatCode>
                <c:ptCount val="8"/>
                <c:pt idx="0">
                  <c:v>0.67522728977969759</c:v>
                </c:pt>
                <c:pt idx="1">
                  <c:v>0.7156696049737663</c:v>
                </c:pt>
                <c:pt idx="2">
                  <c:v>0.75291865971015037</c:v>
                </c:pt>
                <c:pt idx="3">
                  <c:v>0.78674197528599954</c:v>
                </c:pt>
                <c:pt idx="4">
                  <c:v>0.81706016940686343</c:v>
                </c:pt>
                <c:pt idx="5">
                  <c:v>0.84392320634437601</c:v>
                </c:pt>
                <c:pt idx="6">
                  <c:v>0.86748142375957782</c:v>
                </c:pt>
                <c:pt idx="7">
                  <c:v>0.88795586452884656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234-4DEF-A256-92B344A39D4D}"/>
            </c:ext>
          </c:extLst>
        </c:ser>
        <c:ser>
          <c:idx val="2"/>
          <c:order val="2"/>
          <c:tx>
            <c:strRef>
              <c:f>'Liver-Female'!$P$33</c:f>
              <c:strCache>
                <c:ptCount val="1"/>
                <c:pt idx="0">
                  <c:v>Anacostia CSX ('96,'01)</c:v>
                </c:pt>
              </c:strCache>
            </c:strRef>
          </c:tx>
          <c:spPr>
            <a:ln w="28440">
              <a:solidFill>
                <a:srgbClr val="FF0066"/>
              </a:solidFill>
              <a:round/>
            </a:ln>
          </c:spPr>
          <c:marker>
            <c:symbol val="circle"/>
            <c:size val="8"/>
            <c:spPr>
              <a:solidFill>
                <a:srgbClr val="C0C0C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'Liver-Female'!$L$6:$L$13</c:f>
              <c:numCache>
                <c:formatCode>General</c:formatCode>
                <c:ptCount val="8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  <c:pt idx="5">
                  <c:v>300</c:v>
                </c:pt>
                <c:pt idx="6">
                  <c:v>310</c:v>
                </c:pt>
                <c:pt idx="7">
                  <c:v>320</c:v>
                </c:pt>
              </c:numCache>
            </c:numRef>
          </c:cat>
          <c:val>
            <c:numRef>
              <c:f>'Liver-Female'!$O$6:$O$13</c:f>
              <c:numCache>
                <c:formatCode>0.00%</c:formatCode>
                <c:ptCount val="8"/>
                <c:pt idx="0">
                  <c:v>0.63397868748411379</c:v>
                </c:pt>
                <c:pt idx="1">
                  <c:v>0.67710117962961869</c:v>
                </c:pt>
                <c:pt idx="2">
                  <c:v>0.71740780737683962</c:v>
                </c:pt>
                <c:pt idx="3">
                  <c:v>0.75450725887440784</c:v>
                </c:pt>
                <c:pt idx="4">
                  <c:v>0.78817429050213383</c:v>
                </c:pt>
                <c:pt idx="5">
                  <c:v>0.81833587606637792</c:v>
                </c:pt>
                <c:pt idx="6">
                  <c:v>0.84504711292957091</c:v>
                </c:pt>
                <c:pt idx="7">
                  <c:v>0.86846212924664379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234-4DEF-A256-92B344A39D4D}"/>
            </c:ext>
          </c:extLst>
        </c:ser>
        <c:ser>
          <c:idx val="3"/>
          <c:order val="3"/>
          <c:tx>
            <c:strRef>
              <c:f>'Liver-Female'!$P$5</c:f>
              <c:strCache>
                <c:ptCount val="1"/>
                <c:pt idx="0">
                  <c:v>Potomac-Roosevelt Is.('09)</c:v>
                </c:pt>
              </c:strCache>
            </c:strRef>
          </c:tx>
          <c:spPr>
            <a:ln w="28440">
              <a:solidFill>
                <a:schemeClr val="tx2"/>
              </a:solidFill>
              <a:round/>
            </a:ln>
          </c:spPr>
          <c:marker>
            <c:symbol val="x"/>
            <c:size val="9"/>
            <c:spPr>
              <a:solidFill>
                <a:srgbClr val="000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'Liver-Female'!$L$6:$L$13</c:f>
              <c:numCache>
                <c:formatCode>General</c:formatCode>
                <c:ptCount val="8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  <c:pt idx="5">
                  <c:v>300</c:v>
                </c:pt>
                <c:pt idx="6">
                  <c:v>310</c:v>
                </c:pt>
                <c:pt idx="7">
                  <c:v>320</c:v>
                </c:pt>
              </c:numCache>
            </c:numRef>
          </c:cat>
          <c:val>
            <c:numRef>
              <c:f>'Liver-Female'!$P$6:$P$13</c:f>
              <c:numCache>
                <c:formatCode>0.00%</c:formatCode>
                <c:ptCount val="8"/>
                <c:pt idx="0">
                  <c:v>0.30365009736027687</c:v>
                </c:pt>
                <c:pt idx="1">
                  <c:v>0.34551371089283212</c:v>
                </c:pt>
                <c:pt idx="2">
                  <c:v>0.38991717187546343</c:v>
                </c:pt>
                <c:pt idx="3">
                  <c:v>0.43622366957870962</c:v>
                </c:pt>
                <c:pt idx="4">
                  <c:v>0.48366966902051672</c:v>
                </c:pt>
                <c:pt idx="5">
                  <c:v>0.5314119133893872</c:v>
                </c:pt>
                <c:pt idx="6">
                  <c:v>0.57858594926359286</c:v>
                </c:pt>
                <c:pt idx="7">
                  <c:v>0.6243678081209536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234-4DEF-A256-92B344A39D4D}"/>
            </c:ext>
          </c:extLst>
        </c:ser>
        <c:ser>
          <c:idx val="4"/>
          <c:order val="4"/>
          <c:tx>
            <c:strRef>
              <c:f>'Liver-Female'!$P$37</c:f>
              <c:strCache>
                <c:ptCount val="1"/>
                <c:pt idx="0">
                  <c:v>Anacostia CSX ('09-'11)</c:v>
                </c:pt>
              </c:strCache>
            </c:strRef>
          </c:tx>
          <c:spPr>
            <a:ln w="28440">
              <a:solidFill>
                <a:schemeClr val="accent5"/>
              </a:solidFill>
              <a:round/>
            </a:ln>
          </c:spPr>
          <c:marker>
            <c:symbol val="diamond"/>
            <c:size val="9"/>
            <c:spPr>
              <a:solidFill>
                <a:srgbClr val="80808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'Liver-Female'!$L$6:$L$13</c:f>
              <c:numCache>
                <c:formatCode>General</c:formatCode>
                <c:ptCount val="8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  <c:pt idx="5">
                  <c:v>300</c:v>
                </c:pt>
                <c:pt idx="6">
                  <c:v>310</c:v>
                </c:pt>
                <c:pt idx="7">
                  <c:v>320</c:v>
                </c:pt>
              </c:numCache>
            </c:numRef>
          </c:cat>
          <c:val>
            <c:numRef>
              <c:f>'Liver-Female'!$Q$6:$Q$13</c:f>
              <c:numCache>
                <c:formatCode>0.00%</c:formatCode>
                <c:ptCount val="8"/>
                <c:pt idx="0">
                  <c:v>0.26949697139298612</c:v>
                </c:pt>
                <c:pt idx="1">
                  <c:v>0.30873961812228973</c:v>
                </c:pt>
                <c:pt idx="2">
                  <c:v>0.35095127494594353</c:v>
                </c:pt>
                <c:pt idx="3">
                  <c:v>0.39563111949191265</c:v>
                </c:pt>
                <c:pt idx="4">
                  <c:v>0.44212443520332417</c:v>
                </c:pt>
                <c:pt idx="5">
                  <c:v>0.48965481399889776</c:v>
                </c:pt>
                <c:pt idx="6">
                  <c:v>0.53737298141861356</c:v>
                </c:pt>
                <c:pt idx="7">
                  <c:v>0.5844162140180571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234-4DEF-A256-92B344A39D4D}"/>
            </c:ext>
          </c:extLst>
        </c:ser>
        <c:ser>
          <c:idx val="5"/>
          <c:order val="5"/>
          <c:tx>
            <c:strRef>
              <c:f>'Liver-Female'!$P$39</c:f>
              <c:strCache>
                <c:ptCount val="1"/>
                <c:pt idx="0">
                  <c:v>Piscataway ('11)</c:v>
                </c:pt>
              </c:strCache>
            </c:strRef>
          </c:tx>
          <c:spPr>
            <a:ln w="28440">
              <a:solidFill>
                <a:schemeClr val="accent6">
                  <a:lumMod val="60000"/>
                  <a:lumOff val="40000"/>
                </a:schemeClr>
              </a:solidFill>
              <a:round/>
            </a:ln>
          </c:spPr>
          <c:marker>
            <c:symbol val="square"/>
            <c:size val="9"/>
            <c:spPr>
              <a:solidFill>
                <a:schemeClr val="accent6">
                  <a:lumMod val="50000"/>
                </a:schemeClr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'Liver-Female'!$L$6:$L$13</c:f>
              <c:numCache>
                <c:formatCode>General</c:formatCode>
                <c:ptCount val="8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  <c:pt idx="5">
                  <c:v>300</c:v>
                </c:pt>
                <c:pt idx="6">
                  <c:v>310</c:v>
                </c:pt>
                <c:pt idx="7">
                  <c:v>320</c:v>
                </c:pt>
              </c:numCache>
            </c:numRef>
          </c:cat>
          <c:val>
            <c:numRef>
              <c:f>'Liver-Female'!$R$6:$R$13</c:f>
              <c:numCache>
                <c:formatCode>0.00%</c:formatCode>
                <c:ptCount val="8"/>
                <c:pt idx="0">
                  <c:v>0.21158859780390465</c:v>
                </c:pt>
                <c:pt idx="1">
                  <c:v>0.24522966897057205</c:v>
                </c:pt>
                <c:pt idx="2">
                  <c:v>0.2823042393981145</c:v>
                </c:pt>
                <c:pt idx="3">
                  <c:v>0.32258826390017159</c:v>
                </c:pt>
                <c:pt idx="4">
                  <c:v>0.36569168140965785</c:v>
                </c:pt>
                <c:pt idx="5">
                  <c:v>0.41105962989608857</c:v>
                </c:pt>
                <c:pt idx="6">
                  <c:v>0.45799207675022791</c:v>
                </c:pt>
                <c:pt idx="7">
                  <c:v>0.50568205020043711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234-4DEF-A256-92B344A39D4D}"/>
            </c:ext>
          </c:extLst>
        </c:ser>
        <c:ser>
          <c:idx val="6"/>
          <c:order val="6"/>
          <c:tx>
            <c:strRef>
              <c:f>'Liver-Female'!$P$45</c:f>
              <c:strCache>
                <c:ptCount val="1"/>
                <c:pt idx="0">
                  <c:v>Anacostia CSX ('14-'16)</c:v>
                </c:pt>
              </c:strCache>
            </c:strRef>
          </c:tx>
          <c:spPr>
            <a:ln w="28800">
              <a:solidFill>
                <a:srgbClr val="FFFF00"/>
              </a:solidFill>
              <a:round/>
            </a:ln>
          </c:spPr>
          <c:marker>
            <c:symbol val="circle"/>
            <c:size val="9"/>
            <c:spPr>
              <a:solidFill>
                <a:srgbClr val="FFFF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'Liver-Female'!$L$6:$L$13</c:f>
              <c:numCache>
                <c:formatCode>General</c:formatCode>
                <c:ptCount val="8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  <c:pt idx="5">
                  <c:v>300</c:v>
                </c:pt>
                <c:pt idx="6">
                  <c:v>310</c:v>
                </c:pt>
                <c:pt idx="7">
                  <c:v>320</c:v>
                </c:pt>
              </c:numCache>
            </c:numRef>
          </c:cat>
          <c:val>
            <c:numRef>
              <c:f>'Liver-Female'!$U$6:$U$13</c:f>
              <c:numCache>
                <c:formatCode>0.00%</c:formatCode>
                <c:ptCount val="8"/>
                <c:pt idx="0">
                  <c:v>0.10242404703236092</c:v>
                </c:pt>
                <c:pt idx="1">
                  <c:v>0.12138086005749833</c:v>
                </c:pt>
                <c:pt idx="2">
                  <c:v>0.14328613658864695</c:v>
                </c:pt>
                <c:pt idx="3">
                  <c:v>0.16838697291119195</c:v>
                </c:pt>
                <c:pt idx="4">
                  <c:v>0.19687449295863324</c:v>
                </c:pt>
                <c:pt idx="5">
                  <c:v>0.22885520430365439</c:v>
                </c:pt>
                <c:pt idx="6">
                  <c:v>0.2643211697764376</c:v>
                </c:pt>
                <c:pt idx="7">
                  <c:v>0.30312288173540802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234-4DEF-A256-92B344A39D4D}"/>
            </c:ext>
          </c:extLst>
        </c:ser>
        <c:ser>
          <c:idx val="7"/>
          <c:order val="7"/>
          <c:tx>
            <c:strRef>
              <c:f>'Liver-Female'!$P$47</c:f>
              <c:strCache>
                <c:ptCount val="1"/>
                <c:pt idx="0">
                  <c:v>Piscataway ('14-'16)</c:v>
                </c:pt>
              </c:strCache>
            </c:strRef>
          </c:tx>
          <c:spPr>
            <a:ln w="28800">
              <a:solidFill>
                <a:srgbClr val="FFC000"/>
              </a:solidFill>
              <a:round/>
            </a:ln>
          </c:spPr>
          <c:marker>
            <c:symbol val="x"/>
            <c:size val="10"/>
            <c:spPr>
              <a:solidFill>
                <a:srgbClr val="FFC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'Liver-Female'!$L$6:$L$13</c:f>
              <c:numCache>
                <c:formatCode>General</c:formatCode>
                <c:ptCount val="8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  <c:pt idx="5">
                  <c:v>300</c:v>
                </c:pt>
                <c:pt idx="6">
                  <c:v>310</c:v>
                </c:pt>
                <c:pt idx="7">
                  <c:v>320</c:v>
                </c:pt>
              </c:numCache>
            </c:numRef>
          </c:cat>
          <c:val>
            <c:numRef>
              <c:f>'Liver-Female'!$V$6:$V$13</c:f>
              <c:numCache>
                <c:formatCode>0.00%</c:formatCode>
                <c:ptCount val="8"/>
                <c:pt idx="0">
                  <c:v>0.12939977720608384</c:v>
                </c:pt>
                <c:pt idx="1">
                  <c:v>0.1525010253392608</c:v>
                </c:pt>
                <c:pt idx="2">
                  <c:v>0.17887907127051644</c:v>
                </c:pt>
                <c:pt idx="3">
                  <c:v>0.20869617997151635</c:v>
                </c:pt>
                <c:pt idx="4">
                  <c:v>0.24201854479845031</c:v>
                </c:pt>
                <c:pt idx="5">
                  <c:v>0.27878696317529411</c:v>
                </c:pt>
                <c:pt idx="6">
                  <c:v>0.31879202271970863</c:v>
                </c:pt>
                <c:pt idx="7">
                  <c:v>0.36165900546338731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234-4DEF-A256-92B344A39D4D}"/>
            </c:ext>
          </c:extLst>
        </c:ser>
        <c:ser>
          <c:idx val="8"/>
          <c:order val="8"/>
          <c:tx>
            <c:strRef>
              <c:f>'Liver-Female'!$P$43</c:f>
              <c:strCache>
                <c:ptCount val="1"/>
                <c:pt idx="0">
                  <c:v>Anacostia Bladensburg ('14-'16)</c:v>
                </c:pt>
              </c:strCache>
            </c:strRef>
          </c:tx>
          <c:spPr>
            <a:ln w="28800">
              <a:solidFill>
                <a:srgbClr val="92D050"/>
              </a:solidFill>
              <a:round/>
            </a:ln>
          </c:spPr>
          <c:marker>
            <c:symbol val="diamond"/>
            <c:size val="9"/>
            <c:spPr>
              <a:solidFill>
                <a:srgbClr val="92D05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'Liver-Female'!$L$6:$L$13</c:f>
              <c:numCache>
                <c:formatCode>General</c:formatCode>
                <c:ptCount val="8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  <c:pt idx="5">
                  <c:v>300</c:v>
                </c:pt>
                <c:pt idx="6">
                  <c:v>310</c:v>
                </c:pt>
                <c:pt idx="7">
                  <c:v>320</c:v>
                </c:pt>
              </c:numCache>
            </c:numRef>
          </c:cat>
          <c:val>
            <c:numRef>
              <c:f>'Liver-Female'!$T$6:$T$13</c:f>
              <c:numCache>
                <c:formatCode>0.00%</c:formatCode>
                <c:ptCount val="8"/>
                <c:pt idx="0">
                  <c:v>7.20126552454078E-2</c:v>
                </c:pt>
                <c:pt idx="1">
                  <c:v>8.5879416791014324E-2</c:v>
                </c:pt>
                <c:pt idx="2">
                  <c:v>0.10212251619928729</c:v>
                </c:pt>
                <c:pt idx="3">
                  <c:v>0.12103104664220363</c:v>
                </c:pt>
                <c:pt idx="4">
                  <c:v>0.14288345964474727</c:v>
                </c:pt>
                <c:pt idx="5">
                  <c:v>0.16792758207206562</c:v>
                </c:pt>
                <c:pt idx="6">
                  <c:v>0.19635573351225591</c:v>
                </c:pt>
                <c:pt idx="7">
                  <c:v>0.22827612846848014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234-4DEF-A256-92B344A39D4D}"/>
            </c:ext>
          </c:extLst>
        </c:ser>
        <c:ser>
          <c:idx val="9"/>
          <c:order val="9"/>
          <c:tx>
            <c:strRef>
              <c:f>'Liver-Female'!$S$5</c:f>
              <c:strCache>
                <c:ptCount val="1"/>
                <c:pt idx="0">
                  <c:v>Ches Bay Ref Group</c:v>
                </c:pt>
              </c:strCache>
            </c:strRef>
          </c:tx>
          <c:spPr>
            <a:ln w="28440">
              <a:solidFill>
                <a:srgbClr val="00B050"/>
              </a:solidFill>
              <a:round/>
            </a:ln>
          </c:spPr>
          <c:marker>
            <c:symbol val="square"/>
            <c:size val="9"/>
            <c:spPr>
              <a:solidFill>
                <a:srgbClr val="00B050"/>
              </a:solidFill>
            </c:spPr>
          </c:marker>
          <c:dPt>
            <c:idx val="2"/>
            <c:bubble3D val="0"/>
            <c:spPr>
              <a:ln w="38100">
                <a:solidFill>
                  <a:srgbClr val="00B050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A-0234-4DEF-A256-92B344A39D4D}"/>
              </c:ext>
            </c:extLst>
          </c:dPt>
          <c:dPt>
            <c:idx val="4"/>
            <c:bubble3D val="0"/>
            <c:spPr>
              <a:ln w="38100">
                <a:solidFill>
                  <a:srgbClr val="00B050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C-0234-4DEF-A256-92B344A39D4D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'Liver-Female'!$L$6:$L$13</c:f>
              <c:numCache>
                <c:formatCode>General</c:formatCode>
                <c:ptCount val="8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  <c:pt idx="5">
                  <c:v>300</c:v>
                </c:pt>
                <c:pt idx="6">
                  <c:v>310</c:v>
                </c:pt>
                <c:pt idx="7">
                  <c:v>320</c:v>
                </c:pt>
              </c:numCache>
            </c:numRef>
          </c:cat>
          <c:val>
            <c:numRef>
              <c:f>'Liver-Female'!$S$6:$S$13</c:f>
              <c:numCache>
                <c:formatCode>0.00%</c:formatCode>
                <c:ptCount val="8"/>
                <c:pt idx="0">
                  <c:v>4.979438247531015E-2</c:v>
                </c:pt>
                <c:pt idx="1">
                  <c:v>5.9657835843668988E-2</c:v>
                </c:pt>
                <c:pt idx="2">
                  <c:v>7.132841443057282E-2</c:v>
                </c:pt>
                <c:pt idx="3">
                  <c:v>8.5075497705987935E-2</c:v>
                </c:pt>
                <c:pt idx="4">
                  <c:v>0.10118337563955022</c:v>
                </c:pt>
                <c:pt idx="5">
                  <c:v>0.11994124753078303</c:v>
                </c:pt>
                <c:pt idx="6">
                  <c:v>0.14162859989211404</c:v>
                </c:pt>
                <c:pt idx="7">
                  <c:v>0.16649549976965511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0234-4DEF-A256-92B344A39D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>
              <a:noFill/>
            </a:ln>
          </c:spPr>
        </c:hiLowLines>
        <c:marker val="1"/>
        <c:smooth val="0"/>
        <c:axId val="81672064"/>
        <c:axId val="81682432"/>
      </c:lineChart>
      <c:catAx>
        <c:axId val="81672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1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/>
                  </a:defRPr>
                </a:pPr>
                <a:r>
                  <a:rPr lang="en-US" sz="1400" b="1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/>
                  </a:rPr>
                  <a:t>Length (mm)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endParaRPr lang="en-US"/>
          </a:p>
        </c:txPr>
        <c:crossAx val="81682432"/>
        <c:crosses val="autoZero"/>
        <c:auto val="1"/>
        <c:lblAlgn val="ctr"/>
        <c:lblOffset val="100"/>
        <c:noMultiLvlLbl val="1"/>
      </c:catAx>
      <c:valAx>
        <c:axId val="81682432"/>
        <c:scaling>
          <c:orientation val="minMax"/>
          <c:max val="1"/>
        </c:scaling>
        <c:delete val="0"/>
        <c:axPos val="l"/>
        <c:title>
          <c:tx>
            <c:rich>
              <a:bodyPr rot="-5400000"/>
              <a:lstStyle/>
              <a:p>
                <a:pPr>
                  <a:defRPr sz="1400" b="1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/>
                  </a:defRPr>
                </a:pPr>
                <a:r>
                  <a:rPr lang="en-US" sz="1400" b="1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/>
                  </a:rPr>
                  <a:t>Probability of Liver Tumor</a:t>
                </a:r>
              </a:p>
            </c:rich>
          </c:tx>
          <c:layout/>
          <c:overlay val="0"/>
        </c:title>
        <c:numFmt formatCode="0%" sourceLinked="0"/>
        <c:majorTickMark val="cross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endParaRPr lang="en-US"/>
          </a:p>
        </c:txPr>
        <c:crossAx val="81672064"/>
        <c:crosses val="autoZero"/>
        <c:crossBetween val="between"/>
        <c:majorUnit val="0.1"/>
      </c:valAx>
      <c:spPr>
        <a:solidFill>
          <a:srgbClr val="FFFFFF"/>
        </a:solidFill>
        <a:ln w="28575">
          <a:solidFill>
            <a:sysClr val="windowText" lastClr="000000"/>
          </a:solidFill>
        </a:ln>
      </c:spPr>
    </c:plotArea>
    <c:legend>
      <c:legendPos val="b"/>
      <c:layout>
        <c:manualLayout>
          <c:xMode val="edge"/>
          <c:yMode val="edge"/>
          <c:x val="7.5793288689381122E-2"/>
          <c:y val="0.73790751485011741"/>
          <c:w val="0.84841342262123776"/>
          <c:h val="0.17656616936040889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1"/>
  </c:chart>
  <c:spPr>
    <a:solidFill>
      <a:srgbClr val="FFFFFF"/>
    </a:solidFill>
    <a:ln>
      <a:noFill/>
    </a:ln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Liver Tumors in </a:t>
            </a:r>
            <a:r>
              <a:rPr lang="en-US" sz="2800" dirty="0" smtClean="0"/>
              <a:t>280 mm Brown </a:t>
            </a:r>
            <a:r>
              <a:rPr lang="en-US" sz="2800" dirty="0"/>
              <a:t>Bullhead from Anacostia CSX Bridge area</a:t>
            </a:r>
          </a:p>
        </c:rich>
      </c:tx>
      <c:layout>
        <c:manualLayout>
          <c:xMode val="edge"/>
          <c:yMode val="edge"/>
          <c:x val="0.2079158138193675"/>
          <c:y val="7.31901352426412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8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06413789100128"/>
          <c:y val="0.17569152693638515"/>
          <c:w val="0.86294805042366474"/>
          <c:h val="0.63378705735553542"/>
        </c:manualLayout>
      </c:layout>
      <c:barChart>
        <c:barDir val="col"/>
        <c:grouping val="clustered"/>
        <c:varyColors val="0"/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7E-4D37-8013-9A43C6575B91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E7E-4D37-8013-9A43C6575B91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E7E-4D37-8013-9A43C6575B91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E7E-4D37-8013-9A43C6575B91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E7E-4D37-8013-9A43C6575B91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E7E-4D37-8013-9A43C6575B91}"/>
              </c:ext>
            </c:extLst>
          </c:dPt>
          <c:dPt>
            <c:idx val="6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E7E-4D37-8013-9A43C6575B91}"/>
              </c:ext>
            </c:extLst>
          </c:dPt>
          <c:dPt>
            <c:idx val="7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E7E-4D37-8013-9A43C6575B91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b="1"/>
                      <a:t>78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E7E-4D37-8013-9A43C6575B91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800" b="1"/>
                      <a:t>43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E7E-4D37-8013-9A43C6575B91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E7E-4D37-8013-9A43C6575B91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49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E7E-4D37-8013-9A43C6575B91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17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3E7E-4D37-8013-9A43C6575B91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3E7E-4D37-8013-9A43C6575B91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3E7E-4D37-8013-9A43C6575B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'CSX liver graph'!$A$3:$A$10</c:f>
              <c:strCache>
                <c:ptCount val="8"/>
                <c:pt idx="0">
                  <c:v>1996, 2001 merged</c:v>
                </c:pt>
                <c:pt idx="1">
                  <c:v>2009-2011</c:v>
                </c:pt>
                <c:pt idx="2">
                  <c:v>2014-2016</c:v>
                </c:pt>
                <c:pt idx="3">
                  <c:v>Chesapeake Bay Reference Group</c:v>
                </c:pt>
                <c:pt idx="4">
                  <c:v>1996, 2001 merged</c:v>
                </c:pt>
                <c:pt idx="5">
                  <c:v>2009-2011</c:v>
                </c:pt>
                <c:pt idx="6">
                  <c:v>2014-2016</c:v>
                </c:pt>
                <c:pt idx="7">
                  <c:v>Chesapeake Bay Reference Group</c:v>
                </c:pt>
              </c:strCache>
            </c:strRef>
          </c:cat>
          <c:val>
            <c:numRef>
              <c:f>'CSX liver graph'!$C$3:$C$10</c:f>
              <c:numCache>
                <c:formatCode>General</c:formatCode>
                <c:ptCount val="8"/>
                <c:pt idx="0">
                  <c:v>77.8</c:v>
                </c:pt>
                <c:pt idx="1">
                  <c:v>42.5</c:v>
                </c:pt>
                <c:pt idx="2">
                  <c:v>18</c:v>
                </c:pt>
                <c:pt idx="3">
                  <c:v>9.4</c:v>
                </c:pt>
                <c:pt idx="4">
                  <c:v>48.6</c:v>
                </c:pt>
                <c:pt idx="5">
                  <c:v>16.600000000000001</c:v>
                </c:pt>
                <c:pt idx="6">
                  <c:v>5.7</c:v>
                </c:pt>
                <c:pt idx="7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E7E-4D37-8013-9A43C6575B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103254304"/>
        <c:axId val="210325104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2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'CSX liver graph'!$A$3:$A$10</c15:sqref>
                        </c15:formulaRef>
                      </c:ext>
                    </c:extLst>
                    <c:strCache>
                      <c:ptCount val="8"/>
                      <c:pt idx="0">
                        <c:v>1996, 2001 merged</c:v>
                      </c:pt>
                      <c:pt idx="1">
                        <c:v>2009-2011</c:v>
                      </c:pt>
                      <c:pt idx="2">
                        <c:v>2014-2016</c:v>
                      </c:pt>
                      <c:pt idx="3">
                        <c:v>Chesapeake Bay Reference Group</c:v>
                      </c:pt>
                      <c:pt idx="4">
                        <c:v>1996, 2001 merged</c:v>
                      </c:pt>
                      <c:pt idx="5">
                        <c:v>2009-2011</c:v>
                      </c:pt>
                      <c:pt idx="6">
                        <c:v>2014-2016</c:v>
                      </c:pt>
                      <c:pt idx="7">
                        <c:v>Chesapeake Bay Reference Group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'CSX liver graph'!$B$3:$B$10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3E7E-4D37-8013-9A43C6575B91}"/>
                  </c:ext>
                </c:extLst>
              </c15:ser>
            </c15:filteredBarSeries>
          </c:ext>
        </c:extLst>
      </c:barChart>
      <c:catAx>
        <c:axId val="210325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3251040"/>
        <c:crosses val="autoZero"/>
        <c:auto val="1"/>
        <c:lblAlgn val="ctr"/>
        <c:lblOffset val="100"/>
        <c:noMultiLvlLbl val="0"/>
      </c:catAx>
      <c:valAx>
        <c:axId val="21032510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Tumor Probability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325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38100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947839641872177"/>
          <c:y val="1.8695662659319195E-2"/>
          <c:w val="0.84206136669464537"/>
          <c:h val="0.58091023461271019"/>
        </c:manualLayout>
      </c:layout>
      <c:lineChart>
        <c:grouping val="standard"/>
        <c:varyColors val="1"/>
        <c:ser>
          <c:idx val="0"/>
          <c:order val="0"/>
          <c:tx>
            <c:strRef>
              <c:f>'Skin-Female'!$N$5</c:f>
              <c:strCache>
                <c:ptCount val="1"/>
                <c:pt idx="0">
                  <c:v>Anacostia O St.('01)</c:v>
                </c:pt>
              </c:strCache>
            </c:strRef>
          </c:tx>
          <c:spPr>
            <a:ln w="28440">
              <a:solidFill>
                <a:srgbClr val="FFC000"/>
              </a:solidFill>
              <a:round/>
            </a:ln>
          </c:spPr>
          <c:marker>
            <c:symbol val="square"/>
            <c:size val="8"/>
            <c:spPr>
              <a:solidFill>
                <a:srgbClr val="80808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'Skin-Female'!$M$6:$M$13</c:f>
              <c:numCache>
                <c:formatCode>General</c:formatCode>
                <c:ptCount val="8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  <c:pt idx="5">
                  <c:v>300</c:v>
                </c:pt>
                <c:pt idx="6">
                  <c:v>310</c:v>
                </c:pt>
                <c:pt idx="7">
                  <c:v>320</c:v>
                </c:pt>
              </c:numCache>
            </c:numRef>
          </c:cat>
          <c:val>
            <c:numRef>
              <c:f>'Skin-Female'!$N$6:$N$13</c:f>
              <c:numCache>
                <c:formatCode>0.00%</c:formatCode>
                <c:ptCount val="8"/>
                <c:pt idx="0">
                  <c:v>0.10037840213595357</c:v>
                </c:pt>
                <c:pt idx="1">
                  <c:v>0.1267475278023372</c:v>
                </c:pt>
                <c:pt idx="2">
                  <c:v>0.15882082706435199</c:v>
                </c:pt>
                <c:pt idx="3">
                  <c:v>0.19717764224363504</c:v>
                </c:pt>
                <c:pt idx="4">
                  <c:v>0.24213151823512014</c:v>
                </c:pt>
                <c:pt idx="5">
                  <c:v>0.29358633598575495</c:v>
                </c:pt>
                <c:pt idx="6">
                  <c:v>0.35091272203403384</c:v>
                </c:pt>
                <c:pt idx="7">
                  <c:v>0.41289022213569121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46-4825-A861-769845D68FEF}"/>
            </c:ext>
          </c:extLst>
        </c:ser>
        <c:ser>
          <c:idx val="1"/>
          <c:order val="1"/>
          <c:tx>
            <c:strRef>
              <c:f>'Skin-Female'!$O$5</c:f>
              <c:strCache>
                <c:ptCount val="1"/>
                <c:pt idx="0">
                  <c:v>Anacostia Upper ('00,'01)</c:v>
                </c:pt>
              </c:strCache>
            </c:strRef>
          </c:tx>
          <c:spPr>
            <a:ln w="28440">
              <a:solidFill>
                <a:srgbClr val="FF0000"/>
              </a:solidFill>
              <a:round/>
            </a:ln>
          </c:spPr>
          <c:marker>
            <c:symbol val="circle"/>
            <c:size val="8"/>
            <c:spPr>
              <a:solidFill>
                <a:srgbClr val="C0C0C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'Skin-Female'!$M$6:$M$13</c:f>
              <c:numCache>
                <c:formatCode>General</c:formatCode>
                <c:ptCount val="8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  <c:pt idx="5">
                  <c:v>300</c:v>
                </c:pt>
                <c:pt idx="6">
                  <c:v>310</c:v>
                </c:pt>
                <c:pt idx="7">
                  <c:v>320</c:v>
                </c:pt>
              </c:numCache>
            </c:numRef>
          </c:cat>
          <c:val>
            <c:numRef>
              <c:f>'Skin-Female'!$O$6:$O$13</c:f>
              <c:numCache>
                <c:formatCode>0.00%</c:formatCode>
                <c:ptCount val="8"/>
                <c:pt idx="0">
                  <c:v>0.10423527770239609</c:v>
                </c:pt>
                <c:pt idx="1">
                  <c:v>0.13146952747082169</c:v>
                </c:pt>
                <c:pt idx="2">
                  <c:v>0.16451261544353868</c:v>
                </c:pt>
                <c:pt idx="3">
                  <c:v>0.20391083084095313</c:v>
                </c:pt>
                <c:pt idx="4">
                  <c:v>0.24992190825210384</c:v>
                </c:pt>
                <c:pt idx="5">
                  <c:v>0.30237173121759192</c:v>
                </c:pt>
                <c:pt idx="6">
                  <c:v>0.36053804300442055</c:v>
                </c:pt>
                <c:pt idx="7">
                  <c:v>0.42310740016846432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546-4825-A861-769845D68FEF}"/>
            </c:ext>
          </c:extLst>
        </c:ser>
        <c:ser>
          <c:idx val="2"/>
          <c:order val="2"/>
          <c:tx>
            <c:strRef>
              <c:f>'Skin-Female'!$Q$33</c:f>
              <c:strCache>
                <c:ptCount val="1"/>
                <c:pt idx="0">
                  <c:v>Anacostia CSX ('96,'01)</c:v>
                </c:pt>
              </c:strCache>
            </c:strRef>
          </c:tx>
          <c:spPr>
            <a:ln w="28440">
              <a:solidFill>
                <a:srgbClr val="FF0000"/>
              </a:solidFill>
              <a:round/>
            </a:ln>
          </c:spPr>
          <c:marker>
            <c:symbol val="diamond"/>
            <c:size val="8"/>
            <c:spPr>
              <a:solidFill>
                <a:srgbClr val="000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'Skin-Female'!$M$6:$M$13</c:f>
              <c:numCache>
                <c:formatCode>General</c:formatCode>
                <c:ptCount val="8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  <c:pt idx="5">
                  <c:v>300</c:v>
                </c:pt>
                <c:pt idx="6">
                  <c:v>310</c:v>
                </c:pt>
                <c:pt idx="7">
                  <c:v>320</c:v>
                </c:pt>
              </c:numCache>
            </c:numRef>
          </c:cat>
          <c:val>
            <c:numRef>
              <c:f>'Skin-Female'!$P$6:$P$13</c:f>
              <c:numCache>
                <c:formatCode>0.00%</c:formatCode>
                <c:ptCount val="8"/>
                <c:pt idx="0">
                  <c:v>0.13067233745439566</c:v>
                </c:pt>
                <c:pt idx="1">
                  <c:v>0.16355279279812121</c:v>
                </c:pt>
                <c:pt idx="2">
                  <c:v>0.20277693438093411</c:v>
                </c:pt>
                <c:pt idx="3">
                  <c:v>0.24861205754250756</c:v>
                </c:pt>
                <c:pt idx="4">
                  <c:v>0.30089726292171698</c:v>
                </c:pt>
                <c:pt idx="5">
                  <c:v>0.35892586645016011</c:v>
                </c:pt>
                <c:pt idx="6">
                  <c:v>0.42139981474274851</c:v>
                </c:pt>
                <c:pt idx="7">
                  <c:v>0.48649576857794541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546-4825-A861-769845D68FEF}"/>
            </c:ext>
          </c:extLst>
        </c:ser>
        <c:ser>
          <c:idx val="3"/>
          <c:order val="3"/>
          <c:tx>
            <c:strRef>
              <c:f>'Skin-Female'!$Q$5</c:f>
              <c:strCache>
                <c:ptCount val="1"/>
                <c:pt idx="0">
                  <c:v>Potomac-Roosevelt Is.('09)</c:v>
                </c:pt>
              </c:strCache>
            </c:strRef>
          </c:tx>
          <c:spPr>
            <a:ln w="28440">
              <a:solidFill>
                <a:srgbClr val="92D050"/>
              </a:solidFill>
              <a:round/>
            </a:ln>
          </c:spPr>
          <c:marker>
            <c:symbol val="diamond"/>
            <c:size val="9"/>
            <c:spPr>
              <a:solidFill>
                <a:srgbClr val="80808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'Skin-Female'!$M$6:$M$13</c:f>
              <c:numCache>
                <c:formatCode>General</c:formatCode>
                <c:ptCount val="8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  <c:pt idx="5">
                  <c:v>300</c:v>
                </c:pt>
                <c:pt idx="6">
                  <c:v>310</c:v>
                </c:pt>
                <c:pt idx="7">
                  <c:v>320</c:v>
                </c:pt>
              </c:numCache>
            </c:numRef>
          </c:cat>
          <c:val>
            <c:numRef>
              <c:f>'Skin-Female'!$Q$6:$Q$13</c:f>
              <c:numCache>
                <c:formatCode>0.00%</c:formatCode>
                <c:ptCount val="8"/>
                <c:pt idx="0">
                  <c:v>4.8798462193363985E-2</c:v>
                </c:pt>
                <c:pt idx="1">
                  <c:v>6.2559946198465208E-2</c:v>
                </c:pt>
                <c:pt idx="2">
                  <c:v>7.987636892279025E-2</c:v>
                </c:pt>
                <c:pt idx="3">
                  <c:v>0.10146712804148207</c:v>
                </c:pt>
                <c:pt idx="4">
                  <c:v>0.12808153962526594</c:v>
                </c:pt>
                <c:pt idx="5">
                  <c:v>0.16043039188369718</c:v>
                </c:pt>
                <c:pt idx="6">
                  <c:v>0.19908393230801463</c:v>
                </c:pt>
                <c:pt idx="7">
                  <c:v>0.2443401432440245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546-4825-A861-769845D68FEF}"/>
            </c:ext>
          </c:extLst>
        </c:ser>
        <c:ser>
          <c:idx val="4"/>
          <c:order val="4"/>
          <c:tx>
            <c:strRef>
              <c:f>'Skin-Female'!$Q$37</c:f>
              <c:strCache>
                <c:ptCount val="1"/>
                <c:pt idx="0">
                  <c:v>Anacostia CSX ('09-'11)</c:v>
                </c:pt>
              </c:strCache>
            </c:strRef>
          </c:tx>
          <c:spPr>
            <a:ln w="28440">
              <a:solidFill>
                <a:srgbClr val="FFC000"/>
              </a:solidFill>
              <a:round/>
            </a:ln>
          </c:spPr>
          <c:marker>
            <c:symbol val="x"/>
            <c:size val="9"/>
            <c:spPr>
              <a:solidFill>
                <a:srgbClr val="000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'Skin-Female'!$M$6:$M$13</c:f>
              <c:numCache>
                <c:formatCode>General</c:formatCode>
                <c:ptCount val="8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  <c:pt idx="5">
                  <c:v>300</c:v>
                </c:pt>
                <c:pt idx="6">
                  <c:v>310</c:v>
                </c:pt>
                <c:pt idx="7">
                  <c:v>320</c:v>
                </c:pt>
              </c:numCache>
            </c:numRef>
          </c:cat>
          <c:val>
            <c:numRef>
              <c:f>'Skin-Female'!$R$6:$R$13</c:f>
              <c:numCache>
                <c:formatCode>0.00%</c:formatCode>
                <c:ptCount val="8"/>
                <c:pt idx="0">
                  <c:v>7.2559134214273763E-2</c:v>
                </c:pt>
                <c:pt idx="1">
                  <c:v>9.2370585106648265E-2</c:v>
                </c:pt>
                <c:pt idx="2">
                  <c:v>0.11690945497495388</c:v>
                </c:pt>
                <c:pt idx="3">
                  <c:v>0.14691206678041138</c:v>
                </c:pt>
                <c:pt idx="4">
                  <c:v>0.18301855813296761</c:v>
                </c:pt>
                <c:pt idx="5">
                  <c:v>0.22565167836146666</c:v>
                </c:pt>
                <c:pt idx="6">
                  <c:v>0.27487459218092641</c:v>
                </c:pt>
                <c:pt idx="7">
                  <c:v>0.3302554188853617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546-4825-A861-769845D68FEF}"/>
            </c:ext>
          </c:extLst>
        </c:ser>
        <c:ser>
          <c:idx val="5"/>
          <c:order val="5"/>
          <c:tx>
            <c:strRef>
              <c:f>'Skin-Female'!$Q$39</c:f>
              <c:strCache>
                <c:ptCount val="1"/>
                <c:pt idx="0">
                  <c:v>Piscataway ('11)</c:v>
                </c:pt>
              </c:strCache>
            </c:strRef>
          </c:tx>
          <c:spPr>
            <a:ln w="28440">
              <a:solidFill>
                <a:srgbClr val="92D050"/>
              </a:solidFill>
              <a:round/>
            </a:ln>
          </c:spPr>
          <c:marker>
            <c:symbol val="circle"/>
            <c:size val="9"/>
            <c:spPr>
              <a:solidFill>
                <a:srgbClr val="000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'Skin-Female'!$M$6:$M$13</c:f>
              <c:numCache>
                <c:formatCode>General</c:formatCode>
                <c:ptCount val="8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  <c:pt idx="5">
                  <c:v>300</c:v>
                </c:pt>
                <c:pt idx="6">
                  <c:v>310</c:v>
                </c:pt>
                <c:pt idx="7">
                  <c:v>320</c:v>
                </c:pt>
              </c:numCache>
            </c:numRef>
          </c:cat>
          <c:val>
            <c:numRef>
              <c:f>'Skin-Female'!$S$6:$S$13</c:f>
              <c:numCache>
                <c:formatCode>0.00%</c:formatCode>
                <c:ptCount val="8"/>
                <c:pt idx="0">
                  <c:v>3.7941594819282616E-2</c:v>
                </c:pt>
                <c:pt idx="1">
                  <c:v>4.8798442939278916E-2</c:v>
                </c:pt>
                <c:pt idx="2">
                  <c:v>6.2559921871715829E-2</c:v>
                </c:pt>
                <c:pt idx="3">
                  <c:v>7.9876338436210031E-2</c:v>
                </c:pt>
                <c:pt idx="4">
                  <c:v>0.10146709022304697</c:v>
                </c:pt>
                <c:pt idx="5">
                  <c:v>0.12808149330120408</c:v>
                </c:pt>
                <c:pt idx="6">
                  <c:v>0.16043033601255111</c:v>
                </c:pt>
                <c:pt idx="7">
                  <c:v>0.19908386616751814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546-4825-A861-769845D68FEF}"/>
            </c:ext>
          </c:extLst>
        </c:ser>
        <c:ser>
          <c:idx val="6"/>
          <c:order val="6"/>
          <c:tx>
            <c:strRef>
              <c:f>'Skin-Female'!$Q$45</c:f>
              <c:strCache>
                <c:ptCount val="1"/>
                <c:pt idx="0">
                  <c:v>Anacostia CSX ('14-'16)</c:v>
                </c:pt>
              </c:strCache>
            </c:strRef>
          </c:tx>
          <c:spPr>
            <a:ln w="28800">
              <a:solidFill>
                <a:srgbClr val="00B050"/>
              </a:solidFill>
              <a:round/>
            </a:ln>
          </c:spPr>
          <c:marker>
            <c:symbol val="square"/>
            <c:size val="9"/>
            <c:spPr>
              <a:solidFill>
                <a:srgbClr val="000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'Skin-Female'!$M$6:$M$13</c:f>
              <c:numCache>
                <c:formatCode>General</c:formatCode>
                <c:ptCount val="8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  <c:pt idx="5">
                  <c:v>300</c:v>
                </c:pt>
                <c:pt idx="6">
                  <c:v>310</c:v>
                </c:pt>
                <c:pt idx="7">
                  <c:v>320</c:v>
                </c:pt>
              </c:numCache>
            </c:numRef>
          </c:cat>
          <c:val>
            <c:numRef>
              <c:f>'Skin-Female'!$V$6:$V$13</c:f>
              <c:numCache>
                <c:formatCode>0.00%</c:formatCode>
                <c:ptCount val="8"/>
                <c:pt idx="0">
                  <c:v>1.8505159676438732E-2</c:v>
                </c:pt>
                <c:pt idx="1">
                  <c:v>2.3938733147322113E-2</c:v>
                </c:pt>
                <c:pt idx="2">
                  <c:v>3.0917481699317528E-2</c:v>
                </c:pt>
                <c:pt idx="3">
                  <c:v>3.9847655007080686E-2</c:v>
                </c:pt>
                <c:pt idx="4">
                  <c:v>5.1220877010138659E-2</c:v>
                </c:pt>
                <c:pt idx="5">
                  <c:v>6.5618371765651509E-2</c:v>
                </c:pt>
                <c:pt idx="6">
                  <c:v>8.3705767094013173E-2</c:v>
                </c:pt>
                <c:pt idx="7">
                  <c:v>0.10621213746299983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546-4825-A861-769845D68FEF}"/>
            </c:ext>
          </c:extLst>
        </c:ser>
        <c:ser>
          <c:idx val="7"/>
          <c:order val="7"/>
          <c:tx>
            <c:strRef>
              <c:f>'Skin-Female'!$Q$49</c:f>
              <c:strCache>
                <c:ptCount val="1"/>
                <c:pt idx="0">
                  <c:v>Piscataway ('14-'16)</c:v>
                </c:pt>
              </c:strCache>
            </c:strRef>
          </c:tx>
          <c:spPr>
            <a:ln w="28800">
              <a:solidFill>
                <a:srgbClr val="00B050"/>
              </a:solidFill>
              <a:round/>
            </a:ln>
          </c:spPr>
          <c:marker>
            <c:symbol val="circle"/>
            <c:size val="8"/>
            <c:spPr>
              <a:solidFill>
                <a:srgbClr val="80808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'Skin-Female'!$M$6:$M$13</c:f>
              <c:numCache>
                <c:formatCode>General</c:formatCode>
                <c:ptCount val="8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  <c:pt idx="5">
                  <c:v>300</c:v>
                </c:pt>
                <c:pt idx="6">
                  <c:v>310</c:v>
                </c:pt>
                <c:pt idx="7">
                  <c:v>320</c:v>
                </c:pt>
              </c:numCache>
            </c:numRef>
          </c:cat>
          <c:val>
            <c:numRef>
              <c:f>'Skin-Female'!$W$6:$W$13</c:f>
              <c:numCache>
                <c:formatCode>0.00%</c:formatCode>
                <c:ptCount val="8"/>
                <c:pt idx="0">
                  <c:v>2.6364280096416209E-2</c:v>
                </c:pt>
                <c:pt idx="1">
                  <c:v>3.4025487375202265E-2</c:v>
                </c:pt>
                <c:pt idx="2">
                  <c:v>4.3812787678917664E-2</c:v>
                </c:pt>
                <c:pt idx="3">
                  <c:v>5.6251425529281106E-2</c:v>
                </c:pt>
                <c:pt idx="4">
                  <c:v>7.1955699697626219E-2</c:v>
                </c:pt>
                <c:pt idx="5">
                  <c:v>9.1618665785185599E-2</c:v>
                </c:pt>
                <c:pt idx="6">
                  <c:v>0.1159833089878464</c:v>
                </c:pt>
                <c:pt idx="7">
                  <c:v>0.14578748058223015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546-4825-A861-769845D68FEF}"/>
            </c:ext>
          </c:extLst>
        </c:ser>
        <c:ser>
          <c:idx val="8"/>
          <c:order val="8"/>
          <c:tx>
            <c:strRef>
              <c:f>'Skin-Female'!$Q$43</c:f>
              <c:strCache>
                <c:ptCount val="1"/>
                <c:pt idx="0">
                  <c:v>Anacostia Bladensburg ('14-'16)</c:v>
                </c:pt>
              </c:strCache>
            </c:strRef>
          </c:tx>
          <c:spPr>
            <a:ln w="28800">
              <a:solidFill>
                <a:srgbClr val="00B050"/>
              </a:solidFill>
              <a:round/>
            </a:ln>
          </c:spPr>
          <c:marker>
            <c:symbol val="x"/>
            <c:size val="9"/>
            <c:spPr>
              <a:solidFill>
                <a:srgbClr val="80808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'Skin-Female'!$M$6:$M$13</c:f>
              <c:numCache>
                <c:formatCode>General</c:formatCode>
                <c:ptCount val="8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  <c:pt idx="5">
                  <c:v>300</c:v>
                </c:pt>
                <c:pt idx="6">
                  <c:v>310</c:v>
                </c:pt>
                <c:pt idx="7">
                  <c:v>320</c:v>
                </c:pt>
              </c:numCache>
            </c:numRef>
          </c:cat>
          <c:val>
            <c:numRef>
              <c:f>'Skin-Female'!$U$6:$U$13</c:f>
              <c:numCache>
                <c:formatCode>0.00%</c:formatCode>
                <c:ptCount val="8"/>
                <c:pt idx="0">
                  <c:v>2.2820141956446868E-2</c:v>
                </c:pt>
                <c:pt idx="1">
                  <c:v>2.9482642793663253E-2</c:v>
                </c:pt>
                <c:pt idx="2">
                  <c:v>3.8014636043513288E-2</c:v>
                </c:pt>
                <c:pt idx="3">
                  <c:v>4.8891322490022794E-2</c:v>
                </c:pt>
                <c:pt idx="4">
                  <c:v>6.267726815658764E-2</c:v>
                </c:pt>
                <c:pt idx="5">
                  <c:v>8.0023393143140706E-2</c:v>
                </c:pt>
                <c:pt idx="6">
                  <c:v>0.10164950289968393</c:v>
                </c:pt>
                <c:pt idx="7">
                  <c:v>0.12830491995150528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546-4825-A861-769845D68FEF}"/>
            </c:ext>
          </c:extLst>
        </c:ser>
        <c:ser>
          <c:idx val="9"/>
          <c:order val="9"/>
          <c:tx>
            <c:strRef>
              <c:f>'Skin-Female'!$T$5</c:f>
              <c:strCache>
                <c:ptCount val="1"/>
                <c:pt idx="0">
                  <c:v>Ches Bay Ref Group</c:v>
                </c:pt>
              </c:strCache>
            </c:strRef>
          </c:tx>
          <c:spPr>
            <a:ln w="28440">
              <a:solidFill>
                <a:srgbClr val="00B050"/>
              </a:solidFill>
              <a:round/>
            </a:ln>
          </c:spPr>
          <c:marker>
            <c:symbol val="diamond"/>
            <c:size val="9"/>
            <c:spPr>
              <a:solidFill>
                <a:srgbClr val="C0C0C0"/>
              </a:solidFill>
            </c:spPr>
          </c:marker>
          <c:dPt>
            <c:idx val="7"/>
            <c:marker>
              <c:spPr>
                <a:solidFill>
                  <a:srgbClr val="C0C0C0"/>
                </a:solidFill>
                <a:ln>
                  <a:solidFill>
                    <a:srgbClr val="00B05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D546-4825-A861-769845D68FEF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'Skin-Female'!$M$6:$M$13</c:f>
              <c:numCache>
                <c:formatCode>General</c:formatCode>
                <c:ptCount val="8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  <c:pt idx="5">
                  <c:v>300</c:v>
                </c:pt>
                <c:pt idx="6">
                  <c:v>310</c:v>
                </c:pt>
                <c:pt idx="7">
                  <c:v>320</c:v>
                </c:pt>
              </c:numCache>
            </c:numRef>
          </c:cat>
          <c:val>
            <c:numRef>
              <c:f>'Skin-Female'!$T$6:$T$13</c:f>
              <c:numCache>
                <c:formatCode>0.00%</c:formatCode>
                <c:ptCount val="8"/>
                <c:pt idx="0">
                  <c:v>1.5859075771553609E-2</c:v>
                </c:pt>
                <c:pt idx="1">
                  <c:v>2.053194661636381E-2</c:v>
                </c:pt>
                <c:pt idx="2">
                  <c:v>2.6544540071015369E-2</c:v>
                </c:pt>
                <c:pt idx="3">
                  <c:v>3.4256286175939558E-2</c:v>
                </c:pt>
                <c:pt idx="4">
                  <c:v>4.4106943533855865E-2</c:v>
                </c:pt>
                <c:pt idx="5">
                  <c:v>5.6624148012856076E-2</c:v>
                </c:pt>
                <c:pt idx="6">
                  <c:v>7.2424493407747814E-2</c:v>
                </c:pt>
                <c:pt idx="7">
                  <c:v>9.2202836911534053E-2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D546-4825-A861-769845D68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>
              <a:noFill/>
            </a:ln>
          </c:spPr>
        </c:hiLowLines>
        <c:marker val="1"/>
        <c:smooth val="0"/>
        <c:axId val="96193536"/>
        <c:axId val="112473216"/>
      </c:lineChart>
      <c:catAx>
        <c:axId val="96193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/>
                  </a:defRPr>
                </a:pPr>
                <a:r>
                  <a:rPr lang="en-US" sz="1200" b="1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/>
                  </a:rPr>
                  <a:t>Length (mm)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endParaRPr lang="en-US"/>
          </a:p>
        </c:txPr>
        <c:crossAx val="112473216"/>
        <c:crosses val="autoZero"/>
        <c:auto val="1"/>
        <c:lblAlgn val="ctr"/>
        <c:lblOffset val="100"/>
        <c:noMultiLvlLbl val="1"/>
      </c:catAx>
      <c:valAx>
        <c:axId val="112473216"/>
        <c:scaling>
          <c:orientation val="minMax"/>
          <c:max val="1"/>
        </c:scaling>
        <c:delete val="0"/>
        <c:axPos val="l"/>
        <c:title>
          <c:tx>
            <c:rich>
              <a:bodyPr rot="-5400000"/>
              <a:lstStyle/>
              <a:p>
                <a:pPr>
                  <a:defRPr sz="1200" b="1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/>
                  </a:defRPr>
                </a:pPr>
                <a:r>
                  <a:rPr lang="en-US" sz="1200" b="1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/>
                  </a:rPr>
                  <a:t>Probability of Skin Tumor</a:t>
                </a:r>
              </a:p>
            </c:rich>
          </c:tx>
          <c:layout/>
          <c:overlay val="0"/>
        </c:title>
        <c:numFmt formatCode="0%" sourceLinked="0"/>
        <c:majorTickMark val="cross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endParaRPr lang="en-US"/>
          </a:p>
        </c:txPr>
        <c:crossAx val="96193536"/>
        <c:crosses val="autoZero"/>
        <c:crossBetween val="between"/>
        <c:majorUnit val="0.1"/>
      </c:valAx>
      <c:spPr>
        <a:solidFill>
          <a:srgbClr val="FFFFFF"/>
        </a:solidFill>
        <a:ln>
          <a:solidFill>
            <a:sysClr val="windowText" lastClr="000000"/>
          </a:solidFill>
        </a:ln>
      </c:spPr>
    </c:plotArea>
    <c:legend>
      <c:legendPos val="b"/>
      <c:layout>
        <c:manualLayout>
          <c:xMode val="edge"/>
          <c:yMode val="edge"/>
          <c:x val="7.7027958461714036E-2"/>
          <c:y val="0.75793723193137441"/>
          <c:w val="0.88652379322149955"/>
          <c:h val="0.22986764611740607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1"/>
  </c:chart>
  <c:spPr>
    <a:solidFill>
      <a:srgbClr val="FFFFFF"/>
    </a:solidFill>
    <a:ln>
      <a:noFill/>
    </a:ln>
  </c:sp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Skin Tumors in Female </a:t>
            </a:r>
            <a:r>
              <a:rPr lang="en-US" sz="2400" b="1" dirty="0" smtClean="0"/>
              <a:t>280 mm Brown </a:t>
            </a:r>
            <a:r>
              <a:rPr lang="en-US" sz="2400" b="1" dirty="0"/>
              <a:t>Bullhead from  Anacostia CSX Bridge area</a:t>
            </a:r>
          </a:p>
        </c:rich>
      </c:tx>
      <c:layout>
        <c:manualLayout>
          <c:xMode val="edge"/>
          <c:yMode val="edge"/>
          <c:x val="0.11169223113165901"/>
          <c:y val="4.9371633752244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28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371-49DC-9321-B22B497A88A8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/>
                      <a:t>17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371-49DC-9321-B22B497A88A8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1"/>
                      <a:t>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371-49DC-9321-B22B497A88A8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="1"/>
                      <a:t>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371-49DC-9321-B22B497A88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'CSX skin F only'!$A$2:$A$5</c:f>
              <c:strCache>
                <c:ptCount val="4"/>
                <c:pt idx="0">
                  <c:v>1996, 2001 merged</c:v>
                </c:pt>
                <c:pt idx="1">
                  <c:v>2009-2011</c:v>
                </c:pt>
                <c:pt idx="2">
                  <c:v>2014-2016</c:v>
                </c:pt>
                <c:pt idx="3">
                  <c:v>Chesapeake Bay Reference Group</c:v>
                </c:pt>
              </c:strCache>
            </c:strRef>
          </c:cat>
          <c:val>
            <c:numRef>
              <c:f>'CSX skin F only'!$B$2:$B$5</c:f>
              <c:numCache>
                <c:formatCode>General</c:formatCode>
                <c:ptCount val="4"/>
                <c:pt idx="0">
                  <c:v>28.3</c:v>
                </c:pt>
                <c:pt idx="1">
                  <c:v>16.899999999999999</c:v>
                </c:pt>
                <c:pt idx="2">
                  <c:v>4.7</c:v>
                </c:pt>
                <c:pt idx="3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71-49DC-9321-B22B497A88A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2505424"/>
        <c:axId val="252507600"/>
      </c:barChart>
      <c:catAx>
        <c:axId val="25250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507600"/>
        <c:crosses val="autoZero"/>
        <c:auto val="1"/>
        <c:lblAlgn val="ctr"/>
        <c:lblOffset val="100"/>
        <c:noMultiLvlLbl val="0"/>
      </c:catAx>
      <c:valAx>
        <c:axId val="2525076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>
                    <a:solidFill>
                      <a:sysClr val="windowText" lastClr="000000"/>
                    </a:solidFill>
                  </a:rPr>
                  <a:t>Tumor</a:t>
                </a:r>
                <a:r>
                  <a:rPr lang="en-US" sz="2400" b="1" baseline="0">
                    <a:solidFill>
                      <a:sysClr val="windowText" lastClr="000000"/>
                    </a:solidFill>
                  </a:rPr>
                  <a:t> Probability (%)</a:t>
                </a:r>
                <a:endParaRPr lang="en-US" sz="2400" b="1">
                  <a:solidFill>
                    <a:sysClr val="windowText" lastClr="000000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505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38100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 smtClean="0"/>
              <a:t>Liver </a:t>
            </a:r>
            <a:r>
              <a:rPr lang="en-US" sz="2400" b="1" dirty="0"/>
              <a:t>Tumors (%) vs. Total PAHs</a:t>
            </a:r>
          </a:p>
          <a:p>
            <a:pPr>
              <a:defRPr sz="2400"/>
            </a:pPr>
            <a:endParaRPr lang="en-US" sz="2400" dirty="0"/>
          </a:p>
        </c:rich>
      </c:tx>
      <c:layout>
        <c:manualLayout>
          <c:xMode val="edge"/>
          <c:yMode val="edge"/>
          <c:x val="0.28762497280432542"/>
          <c:y val="3.19744204636290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1448754090923816E-2"/>
          <c:y val="0.10608886119450894"/>
          <c:w val="0.90612321513820682"/>
          <c:h val="0.8356437417134250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Sheet2!$I$1</c:f>
              <c:strCache>
                <c:ptCount val="1"/>
                <c:pt idx="0">
                  <c:v>Liver %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fld id="{42FC920F-F421-4D31-8D50-9BFD7B1FF4C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25AB-4912-8106-23D530D8B3B0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F53C4CCE-08FF-43DE-9E5E-FA7E8C2AFC5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25AB-4912-8106-23D530D8B3B0}"/>
                </c:ext>
              </c:extLst>
            </c:dLbl>
            <c:dLbl>
              <c:idx val="2"/>
              <c:layout>
                <c:manualLayout>
                  <c:x val="1.636581587731192E-2"/>
                  <c:y val="-0.11003856865154867"/>
                </c:manualLayout>
              </c:layout>
              <c:tx>
                <c:rich>
                  <a:bodyPr/>
                  <a:lstStyle/>
                  <a:p>
                    <a:fld id="{3A0AAA41-83AD-4382-B1A3-4663C18CF6F9}" type="CELLRANGE">
                      <a:rPr lang="en-US" b="1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25AB-4912-8106-23D530D8B3B0}"/>
                </c:ext>
              </c:extLst>
            </c:dLbl>
            <c:dLbl>
              <c:idx val="3"/>
              <c:layout>
                <c:manualLayout>
                  <c:x val="-0.12078460229631659"/>
                  <c:y val="-6.1635204744800165E-2"/>
                </c:manualLayout>
              </c:layout>
              <c:tx>
                <c:rich>
                  <a:bodyPr/>
                  <a:lstStyle/>
                  <a:p>
                    <a:fld id="{A2024213-5B66-4F2A-A277-25F205E9372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25AB-4912-8106-23D530D8B3B0}"/>
                </c:ext>
              </c:extLst>
            </c:dLbl>
            <c:dLbl>
              <c:idx val="4"/>
              <c:layout>
                <c:manualLayout>
                  <c:x val="6.3231037573690443E-3"/>
                  <c:y val="-5.5584784256456521E-2"/>
                </c:manualLayout>
              </c:layout>
              <c:tx>
                <c:rich>
                  <a:bodyPr/>
                  <a:lstStyle/>
                  <a:p>
                    <a:fld id="{A38CFF01-B05F-4DBA-A503-69FDD6AAC1D0}" type="CELLRANGE">
                      <a:rPr lang="en-US" b="1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25AB-4912-8106-23D530D8B3B0}"/>
                </c:ext>
              </c:extLst>
            </c:dLbl>
            <c:dLbl>
              <c:idx val="5"/>
              <c:layout>
                <c:manualLayout>
                  <c:x val="1.8587555928079681E-2"/>
                  <c:y val="-2.7349488644186522E-2"/>
                </c:manualLayout>
              </c:layout>
              <c:tx>
                <c:rich>
                  <a:bodyPr/>
                  <a:lstStyle/>
                  <a:p>
                    <a:fld id="{B320FB12-5052-4876-AD03-16780418A852}" type="CELLRANGE">
                      <a:rPr lang="en-US" b="1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25AB-4912-8106-23D530D8B3B0}"/>
                </c:ext>
              </c:extLst>
            </c:dLbl>
            <c:dLbl>
              <c:idx val="6"/>
              <c:layout>
                <c:manualLayout>
                  <c:x val="1.7544037547303097E-2"/>
                  <c:y val="-6.5668818403695803E-2"/>
                </c:manualLayout>
              </c:layout>
              <c:tx>
                <c:rich>
                  <a:bodyPr/>
                  <a:lstStyle/>
                  <a:p>
                    <a:fld id="{C48FB9AA-DCC0-4D01-81D9-8106F10C7CEF}" type="CELLRANGE">
                      <a:rPr lang="en-US" b="1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25AB-4912-8106-23D530D8B3B0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B218030E-D157-4025-A31E-3C5B2AA04D8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25AB-4912-8106-23D530D8B3B0}"/>
                </c:ext>
              </c:extLst>
            </c:dLbl>
            <c:dLbl>
              <c:idx val="8"/>
              <c:layout>
                <c:manualLayout>
                  <c:x val="4.5679855797190541E-2"/>
                  <c:y val="-0.10600495499265294"/>
                </c:manualLayout>
              </c:layout>
              <c:tx>
                <c:rich>
                  <a:bodyPr/>
                  <a:lstStyle/>
                  <a:p>
                    <a:fld id="{813F887A-E9D5-4D9E-88A1-03B1AECBB2D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25AB-4912-8106-23D530D8B3B0}"/>
                </c:ext>
              </c:extLst>
            </c:dLbl>
            <c:dLbl>
              <c:idx val="9"/>
              <c:layout>
                <c:manualLayout>
                  <c:x val="-4.7949646550783431E-2"/>
                  <c:y val="-7.9786466209830806E-2"/>
                </c:manualLayout>
              </c:layout>
              <c:tx>
                <c:rich>
                  <a:bodyPr/>
                  <a:lstStyle/>
                  <a:p>
                    <a:fld id="{13D34837-6176-49A1-9A7E-C1CE6CD005B1}" type="CELLRANGE">
                      <a:rPr lang="en-US" b="1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25AB-4912-8106-23D530D8B3B0}"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fld id="{25144207-BB26-4BEA-ACD1-AEFE005F92C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25AB-4912-8106-23D530D8B3B0}"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fld id="{ECFC2269-ABE7-41B7-8D97-0C6EDAEEA60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25AB-4912-8106-23D530D8B3B0}"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fld id="{7E0D4B63-AB86-49A6-9C1B-B19FF377756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25AB-4912-8106-23D530D8B3B0}"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fld id="{8AA2DDED-EFDB-433D-9469-8CEC61BA424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25AB-4912-8106-23D530D8B3B0}"/>
                </c:ext>
              </c:extLst>
            </c:dLbl>
            <c:dLbl>
              <c:idx val="14"/>
              <c:layout>
                <c:manualLayout>
                  <c:x val="0.11572423817393192"/>
                  <c:y val="-2.7349459015464792E-2"/>
                </c:manualLayout>
              </c:layout>
              <c:tx>
                <c:rich>
                  <a:bodyPr/>
                  <a:lstStyle/>
                  <a:p>
                    <a:fld id="{C18FB07A-9D60-449A-A475-AF09FBAACC87}" type="CELLRANGE">
                      <a:rPr lang="en-US" b="1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25AB-4912-8106-23D530D8B3B0}"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fld id="{30016244-E537-41E0-9A19-47748ABA243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25AB-4912-8106-23D530D8B3B0}"/>
                </c:ext>
              </c:extLst>
            </c:dLbl>
            <c:dLbl>
              <c:idx val="16"/>
              <c:layout>
                <c:manualLayout>
                  <c:x val="-5.0406800476543133E-2"/>
                  <c:y val="-4.9534363768112953E-2"/>
                </c:manualLayout>
              </c:layout>
              <c:tx>
                <c:rich>
                  <a:bodyPr/>
                  <a:lstStyle/>
                  <a:p>
                    <a:fld id="{4FA316D9-40D7-42EE-BDB9-C9B83B8F4E8B}" type="CELLRANGE">
                      <a:rPr lang="en-US" b="1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25AB-4912-8106-23D530D8B3B0}"/>
                </c:ext>
              </c:extLst>
            </c:dLbl>
            <c:dLbl>
              <c:idx val="17"/>
              <c:layout>
                <c:manualLayout>
                  <c:x val="-1.0411561759614434E-2"/>
                  <c:y val="-0.10802176182210095"/>
                </c:manualLayout>
              </c:layout>
              <c:tx>
                <c:rich>
                  <a:bodyPr/>
                  <a:lstStyle/>
                  <a:p>
                    <a:fld id="{F5B4B721-5E1E-4F18-A24F-2EFA8A3715E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25AB-4912-8106-23D530D8B3B0}"/>
                </c:ext>
              </c:extLst>
            </c:dLbl>
            <c:dLbl>
              <c:idx val="18"/>
              <c:layout>
                <c:manualLayout>
                  <c:x val="-3.3054849625278319E-2"/>
                  <c:y val="-0.14639110758637186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1465FE0-9BC9-4055-8E61-73D03C48C70D}" type="CELLRANGE">
                      <a:rPr lang="en-US"/>
                      <a:pPr>
                        <a:defRPr sz="1100"/>
                      </a:pPr>
                      <a:t>[CELLRANGE]</a:t>
                    </a:fld>
                    <a:endParaRPr lang="en-US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0269506828097055"/>
                      <c:h val="5.671578411782090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25AB-4912-8106-23D530D8B3B0}"/>
                </c:ext>
              </c:extLst>
            </c:dLbl>
            <c:dLbl>
              <c:idx val="19"/>
              <c:layout>
                <c:manualLayout>
                  <c:x val="1.8597638509607779E-2"/>
                  <c:y val="-1.4240244252775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F8B4E63-0CA1-4105-B210-E4EDAB048B42}" type="CELLRANGE">
                      <a:rPr lang="en-US"/>
                      <a:pPr>
                        <a:defRPr sz="1100"/>
                      </a:pPr>
                      <a:t>[CELLRANGE]</a:t>
                    </a:fld>
                    <a:endParaRPr lang="en-US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8.7195086890535303E-2"/>
                      <c:h val="2.6463681676103048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25AB-4912-8106-23D530D8B3B0}"/>
                </c:ext>
              </c:extLst>
            </c:dLbl>
            <c:dLbl>
              <c:idx val="20"/>
              <c:layout>
                <c:manualLayout>
                  <c:x val="4.5495373362603161E-2"/>
                  <c:y val="-4.9534363768112953E-2"/>
                </c:manualLayout>
              </c:layout>
              <c:tx>
                <c:rich>
                  <a:bodyPr/>
                  <a:lstStyle/>
                  <a:p>
                    <a:fld id="{F38F87D0-A352-42A7-A772-8A432F09910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25AB-4912-8106-23D530D8B3B0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Sheet2!$H$2:$H$22</c:f>
              <c:numCache>
                <c:formatCode>0.0</c:formatCode>
                <c:ptCount val="21"/>
                <c:pt idx="0">
                  <c:v>22.403793999999998</c:v>
                </c:pt>
                <c:pt idx="1">
                  <c:v>30.011900000000004</c:v>
                </c:pt>
                <c:pt idx="2">
                  <c:v>6.8823075000000005</c:v>
                </c:pt>
                <c:pt idx="3">
                  <c:v>4.5916759999999996</c:v>
                </c:pt>
                <c:pt idx="4">
                  <c:v>1.4241118000000001</c:v>
                </c:pt>
                <c:pt idx="5">
                  <c:v>12</c:v>
                </c:pt>
                <c:pt idx="6" formatCode="General">
                  <c:v>10.5</c:v>
                </c:pt>
                <c:pt idx="7" formatCode="General">
                  <c:v>14.9</c:v>
                </c:pt>
                <c:pt idx="8" formatCode="General">
                  <c:v>4.8</c:v>
                </c:pt>
                <c:pt idx="9" formatCode="General">
                  <c:v>5.0999999999999996</c:v>
                </c:pt>
                <c:pt idx="10" formatCode="General">
                  <c:v>26.8</c:v>
                </c:pt>
                <c:pt idx="11" formatCode="General">
                  <c:v>30.9</c:v>
                </c:pt>
                <c:pt idx="12" formatCode="General">
                  <c:v>28.1</c:v>
                </c:pt>
                <c:pt idx="13" formatCode="General">
                  <c:v>15.2</c:v>
                </c:pt>
                <c:pt idx="14" formatCode="General">
                  <c:v>6.8</c:v>
                </c:pt>
                <c:pt idx="15" formatCode="General">
                  <c:v>0.2</c:v>
                </c:pt>
                <c:pt idx="16" formatCode="General">
                  <c:v>1.8</c:v>
                </c:pt>
                <c:pt idx="17" formatCode="General">
                  <c:v>6.5</c:v>
                </c:pt>
                <c:pt idx="18" formatCode="General">
                  <c:v>3.4</c:v>
                </c:pt>
                <c:pt idx="19" formatCode="General">
                  <c:v>1.5</c:v>
                </c:pt>
                <c:pt idx="20" formatCode="General">
                  <c:v>4.5</c:v>
                </c:pt>
              </c:numCache>
            </c:numRef>
          </c:xVal>
          <c:yVal>
            <c:numRef>
              <c:f>Sheet2!$I$2:$I$22</c:f>
              <c:numCache>
                <c:formatCode>General</c:formatCode>
                <c:ptCount val="21"/>
                <c:pt idx="0">
                  <c:v>12</c:v>
                </c:pt>
                <c:pt idx="1">
                  <c:v>17</c:v>
                </c:pt>
                <c:pt idx="2">
                  <c:v>4</c:v>
                </c:pt>
                <c:pt idx="3">
                  <c:v>17</c:v>
                </c:pt>
                <c:pt idx="4">
                  <c:v>3</c:v>
                </c:pt>
                <c:pt idx="5">
                  <c:v>7</c:v>
                </c:pt>
                <c:pt idx="6">
                  <c:v>7</c:v>
                </c:pt>
                <c:pt idx="7">
                  <c:v>17</c:v>
                </c:pt>
                <c:pt idx="8">
                  <c:v>17</c:v>
                </c:pt>
                <c:pt idx="9">
                  <c:v>7</c:v>
                </c:pt>
                <c:pt idx="10">
                  <c:v>55</c:v>
                </c:pt>
                <c:pt idx="11">
                  <c:v>68</c:v>
                </c:pt>
                <c:pt idx="12">
                  <c:v>60</c:v>
                </c:pt>
                <c:pt idx="13" formatCode="0">
                  <c:v>53.5</c:v>
                </c:pt>
                <c:pt idx="14">
                  <c:v>0</c:v>
                </c:pt>
                <c:pt idx="15">
                  <c:v>3</c:v>
                </c:pt>
                <c:pt idx="16">
                  <c:v>10</c:v>
                </c:pt>
                <c:pt idx="17">
                  <c:v>8</c:v>
                </c:pt>
                <c:pt idx="18">
                  <c:v>20</c:v>
                </c:pt>
                <c:pt idx="19">
                  <c:v>0</c:v>
                </c:pt>
                <c:pt idx="20">
                  <c:v>3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Sheet2!$G$2:$G$22</c15:f>
                <c15:dlblRangeCache>
                  <c:ptCount val="21"/>
                  <c:pt idx="0">
                    <c:v>ANABL '15</c:v>
                  </c:pt>
                  <c:pt idx="1">
                    <c:v>ANAC '15</c:v>
                  </c:pt>
                  <c:pt idx="2">
                    <c:v>DYKE '15</c:v>
                  </c:pt>
                  <c:pt idx="3">
                    <c:v>PISC '15</c:v>
                  </c:pt>
                  <c:pt idx="4">
                    <c:v>TUCK '15</c:v>
                  </c:pt>
                  <c:pt idx="5">
                    <c:v>FARM '92</c:v>
                  </c:pt>
                  <c:pt idx="6">
                    <c:v>MAR '92</c:v>
                  </c:pt>
                  <c:pt idx="7">
                    <c:v>NEAB '92</c:v>
                  </c:pt>
                  <c:pt idx="8">
                    <c:v>NEAB '96</c:v>
                  </c:pt>
                  <c:pt idx="9">
                    <c:v>QUAN '96</c:v>
                  </c:pt>
                  <c:pt idx="10">
                    <c:v>ANAC '96</c:v>
                  </c:pt>
                  <c:pt idx="11">
                    <c:v>ANAO  '01</c:v>
                  </c:pt>
                  <c:pt idx="12">
                    <c:v>ANAC '01</c:v>
                  </c:pt>
                  <c:pt idx="13">
                    <c:v>ANA UP '00</c:v>
                  </c:pt>
                  <c:pt idx="14">
                    <c:v>FURN '98</c:v>
                  </c:pt>
                  <c:pt idx="15">
                    <c:v>TUCK '98</c:v>
                  </c:pt>
                  <c:pt idx="16">
                    <c:v>TUCK '96</c:v>
                  </c:pt>
                  <c:pt idx="17">
                    <c:v>BACK '98</c:v>
                  </c:pt>
                  <c:pt idx="18">
                    <c:v>SOUTH '05</c:v>
                  </c:pt>
                  <c:pt idx="19">
                    <c:v>L BLK U '06</c:v>
                  </c:pt>
                  <c:pt idx="20">
                    <c:v>L BLK L '06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5-25AB-4912-8106-23D530D8B3B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1731996224"/>
        <c:axId val="1731996640"/>
      </c:scatterChart>
      <c:valAx>
        <c:axId val="1731996224"/>
        <c:scaling>
          <c:orientation val="minMax"/>
        </c:scaling>
        <c:delete val="0"/>
        <c:axPos val="b"/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1996640"/>
        <c:crosses val="autoZero"/>
        <c:crossBetween val="midCat"/>
      </c:valAx>
      <c:valAx>
        <c:axId val="1731996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19962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PCBs</a:t>
            </a:r>
            <a:r>
              <a:rPr lang="en-US" sz="2000" b="1" baseline="0"/>
              <a:t> in Anacostia Brown Bullhead near CSX Bridge</a:t>
            </a:r>
            <a:endParaRPr lang="en-US" sz="20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224580557702906"/>
          <c:y val="7.9327566523466259E-2"/>
          <c:w val="0.86775419442297097"/>
          <c:h val="0.872555563827916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Sheet1!$G$5:$J$5</c:f>
              <c:numCache>
                <c:formatCode>General</c:formatCode>
                <c:ptCount val="4"/>
                <c:pt idx="0">
                  <c:v>302</c:v>
                </c:pt>
                <c:pt idx="1">
                  <c:v>329</c:v>
                </c:pt>
                <c:pt idx="2">
                  <c:v>467</c:v>
                </c:pt>
                <c:pt idx="3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39-4F7D-8885-54210597CA3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02078368"/>
        <c:axId val="802080448"/>
      </c:barChart>
      <c:catAx>
        <c:axId val="802078368"/>
        <c:scaling>
          <c:orientation val="minMax"/>
        </c:scaling>
        <c:delete val="1"/>
        <c:axPos val="b"/>
        <c:majorTickMark val="out"/>
        <c:minorTickMark val="none"/>
        <c:tickLblPos val="nextTo"/>
        <c:crossAx val="802080448"/>
        <c:crosses val="autoZero"/>
        <c:auto val="1"/>
        <c:lblAlgn val="ctr"/>
        <c:lblOffset val="100"/>
        <c:noMultiLvlLbl val="0"/>
      </c:catAx>
      <c:valAx>
        <c:axId val="802080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ppm</a:t>
                </a:r>
                <a:r>
                  <a:rPr lang="en-US" sz="2000" b="1" baseline="0"/>
                  <a:t> wet weight</a:t>
                </a:r>
                <a:endParaRPr lang="en-US" sz="2000" b="1"/>
              </a:p>
            </c:rich>
          </c:tx>
          <c:layout>
            <c:manualLayout>
              <c:xMode val="edge"/>
              <c:yMode val="edge"/>
              <c:x val="1.7615466842235694E-2"/>
              <c:y val="0.380919531910490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2078368"/>
        <c:crosses val="autoZero"/>
        <c:crossBetween val="between"/>
      </c:valAx>
      <c:spPr>
        <a:noFill/>
        <a:ln w="190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Channel Catfish:</a:t>
            </a:r>
            <a:r>
              <a:rPr lang="en-US" sz="2000" b="1" baseline="0"/>
              <a:t> </a:t>
            </a:r>
            <a:r>
              <a:rPr lang="en-US" sz="2000" b="1"/>
              <a:t>Total</a:t>
            </a:r>
            <a:r>
              <a:rPr lang="en-US" sz="2000" b="1" baseline="0"/>
              <a:t> PCBs and Total DDT in DC Waters (ppm wet weight) </a:t>
            </a:r>
            <a:endParaRPr lang="en-US" sz="2000" b="1"/>
          </a:p>
        </c:rich>
      </c:tx>
      <c:layout>
        <c:manualLayout>
          <c:xMode val="edge"/>
          <c:yMode val="edge"/>
          <c:x val="0.21586483461997633"/>
          <c:y val="1.41301464369540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Sheet1!$P$8</c:f>
              <c:strCache>
                <c:ptCount val="1"/>
                <c:pt idx="0">
                  <c:v>tPCB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Sheet1!$Q$7:$S$7</c:f>
              <c:numCache>
                <c:formatCode>General</c:formatCode>
                <c:ptCount val="3"/>
                <c:pt idx="0">
                  <c:v>2000</c:v>
                </c:pt>
                <c:pt idx="1">
                  <c:v>2007</c:v>
                </c:pt>
                <c:pt idx="2">
                  <c:v>2013</c:v>
                </c:pt>
              </c:numCache>
            </c:numRef>
          </c:cat>
          <c:val>
            <c:numRef>
              <c:f>Sheet1!$Q$8:$S$8</c:f>
              <c:numCache>
                <c:formatCode>General</c:formatCode>
                <c:ptCount val="3"/>
                <c:pt idx="0">
                  <c:v>1.41</c:v>
                </c:pt>
                <c:pt idx="1">
                  <c:v>0.81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6D-4832-BCFB-D761C8356FCF}"/>
            </c:ext>
          </c:extLst>
        </c:ser>
        <c:ser>
          <c:idx val="1"/>
          <c:order val="1"/>
          <c:tx>
            <c:strRef>
              <c:f>Sheet1!$P$9</c:f>
              <c:strCache>
                <c:ptCount val="1"/>
                <c:pt idx="0">
                  <c:v>tDDT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Sheet1!$Q$7:$S$7</c:f>
              <c:numCache>
                <c:formatCode>General</c:formatCode>
                <c:ptCount val="3"/>
                <c:pt idx="0">
                  <c:v>2000</c:v>
                </c:pt>
                <c:pt idx="1">
                  <c:v>2007</c:v>
                </c:pt>
                <c:pt idx="2">
                  <c:v>2013</c:v>
                </c:pt>
              </c:numCache>
            </c:numRef>
          </c:cat>
          <c:val>
            <c:numRef>
              <c:f>Sheet1!$Q$9:$S$9</c:f>
              <c:numCache>
                <c:formatCode>General</c:formatCode>
                <c:ptCount val="3"/>
                <c:pt idx="0">
                  <c:v>0.13500000000000001</c:v>
                </c:pt>
                <c:pt idx="1">
                  <c:v>0.22600000000000001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6D-4832-BCFB-D761C8356F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8583328"/>
        <c:axId val="1348583744"/>
      </c:barChart>
      <c:catAx>
        <c:axId val="1348583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8583744"/>
        <c:crosses val="autoZero"/>
        <c:auto val="1"/>
        <c:lblAlgn val="ctr"/>
        <c:lblOffset val="100"/>
        <c:noMultiLvlLbl val="0"/>
      </c:catAx>
      <c:valAx>
        <c:axId val="134858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8583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8188023925004453"/>
          <c:y val="0.21703825455021714"/>
          <c:w val="0.23558378137317634"/>
          <c:h val="0.102696124127852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0.94813</cdr:x>
      <cdr:y>0.45541</cdr:y>
    </cdr:from>
    <cdr:to>
      <cdr:x>0.97635</cdr:x>
      <cdr:y>0.53109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610640" y="2363237"/>
          <a:ext cx="196758" cy="3927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0"/>
            <a:t>a</a:t>
          </a:r>
        </a:p>
      </cdr:txBody>
    </cdr:sp>
  </cdr:relSizeAnchor>
  <cdr:relSizeAnchor xmlns:cdr="http://schemas.openxmlformats.org/drawingml/2006/chartDrawing">
    <cdr:from>
      <cdr:x>0.92681</cdr:x>
      <cdr:y>0.52364</cdr:y>
    </cdr:from>
    <cdr:to>
      <cdr:x>1</cdr:x>
      <cdr:y>0.56864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031891" y="3295135"/>
          <a:ext cx="634297" cy="283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0.94018</cdr:x>
      <cdr:y>0.02659</cdr:y>
    </cdr:from>
    <cdr:to>
      <cdr:x>0.99851</cdr:x>
      <cdr:y>0.21068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147736" y="167331"/>
          <a:ext cx="505580" cy="11584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/>
            <a:t>f</a:t>
          </a:r>
        </a:p>
        <a:p xmlns:a="http://schemas.openxmlformats.org/drawingml/2006/main">
          <a:r>
            <a:rPr lang="en-US" sz="1400"/>
            <a:t>f</a:t>
          </a:r>
        </a:p>
        <a:p xmlns:a="http://schemas.openxmlformats.org/drawingml/2006/main">
          <a:endParaRPr lang="en-US" sz="1400"/>
        </a:p>
      </cdr:txBody>
    </cdr:sp>
  </cdr:relSizeAnchor>
  <cdr:relSizeAnchor xmlns:cdr="http://schemas.openxmlformats.org/drawingml/2006/chartDrawing">
    <cdr:from>
      <cdr:x>0.89449</cdr:x>
      <cdr:y>0.41318</cdr:y>
    </cdr:from>
    <cdr:to>
      <cdr:x>1</cdr:x>
      <cdr:y>0.49296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751789" y="2600067"/>
          <a:ext cx="914400" cy="5019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0.94484</cdr:x>
      <cdr:y>0.19737</cdr:y>
    </cdr:from>
    <cdr:to>
      <cdr:x>0.99533</cdr:x>
      <cdr:y>0.40789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703635" y="1143000"/>
          <a:ext cx="411665" cy="1219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/>
            <a:t>de</a:t>
          </a:r>
        </a:p>
        <a:p xmlns:a="http://schemas.openxmlformats.org/drawingml/2006/main">
          <a:r>
            <a:rPr lang="en-US" sz="1400" dirty="0"/>
            <a:t>e</a:t>
          </a:r>
        </a:p>
        <a:p xmlns:a="http://schemas.openxmlformats.org/drawingml/2006/main">
          <a:r>
            <a:rPr lang="en-US" sz="1400" dirty="0" err="1"/>
            <a:t>cde</a:t>
          </a:r>
          <a:endParaRPr lang="en-US" sz="1400" dirty="0"/>
        </a:p>
      </cdr:txBody>
    </cdr:sp>
  </cdr:relSizeAnchor>
  <cdr:relSizeAnchor xmlns:cdr="http://schemas.openxmlformats.org/drawingml/2006/chartDrawing">
    <cdr:from>
      <cdr:x>0.93519</cdr:x>
      <cdr:y>0.36145</cdr:y>
    </cdr:from>
    <cdr:to>
      <cdr:x>1</cdr:x>
      <cdr:y>0.57895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8408854" y="2286000"/>
          <a:ext cx="582746" cy="13756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 err="1"/>
            <a:t>bcd</a:t>
          </a:r>
          <a:endParaRPr lang="en-US" sz="1400" dirty="0"/>
        </a:p>
        <a:p xmlns:a="http://schemas.openxmlformats.org/drawingml/2006/main">
          <a:r>
            <a:rPr lang="en-US" sz="1400" dirty="0" err="1"/>
            <a:t>bc</a:t>
          </a:r>
          <a:endParaRPr lang="en-US" sz="1400" dirty="0"/>
        </a:p>
        <a:p xmlns:a="http://schemas.openxmlformats.org/drawingml/2006/main">
          <a:r>
            <a:rPr lang="en-US" sz="1400" dirty="0"/>
            <a:t>ab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0.25646</cdr:x>
      <cdr:y>0.24655</cdr:y>
    </cdr:from>
    <cdr:to>
      <cdr:x>0.90348</cdr:x>
      <cdr:y>0.3389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20943" y="983980"/>
          <a:ext cx="4341721" cy="3685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t"/>
        <a:lstStyle xmlns:a="http://schemas.openxmlformats.org/drawingml/2006/main"/>
        <a:p xmlns:a="http://schemas.openxmlformats.org/drawingml/2006/main"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dirty="0">
              <a:solidFill>
                <a:srgbClr val="FF0000"/>
              </a:solidFill>
              <a:sym typeface="Symbol" panose="05050102010706020507" pitchFamily="18" charset="2"/>
            </a:rPr>
            <a:t>     </a:t>
          </a:r>
          <a:r>
            <a:rPr lang="en-US" sz="2400" dirty="0">
              <a:solidFill>
                <a:srgbClr val="FF0000"/>
              </a:solidFill>
              <a:sym typeface="Symbol" panose="05050102010706020507" pitchFamily="18" charset="2"/>
            </a:rPr>
            <a:t> </a:t>
          </a:r>
          <a:r>
            <a:rPr lang="en-US" sz="2400" dirty="0"/>
            <a:t>Female  	</a:t>
          </a:r>
          <a:r>
            <a:rPr lang="en-US" sz="2400" dirty="0">
              <a:solidFill>
                <a:srgbClr val="0070C0"/>
              </a:solidFill>
              <a:effectLst/>
              <a:sym typeface="Symbol" panose="05050102010706020507" pitchFamily="18" charset="2"/>
            </a:rPr>
            <a:t> </a:t>
          </a:r>
          <a:r>
            <a:rPr lang="en-US" sz="2400" dirty="0">
              <a:effectLst/>
            </a:rPr>
            <a:t>Male</a:t>
          </a:r>
        </a:p>
        <a:p xmlns:a="http://schemas.openxmlformats.org/drawingml/2006/main"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800" dirty="0"/>
        </a:p>
        <a:p xmlns:a="http://schemas.openxmlformats.org/drawingml/2006/main"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000" dirty="0"/>
            <a:t>	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0.9287</cdr:x>
      <cdr:y>0.36774</cdr:y>
    </cdr:from>
    <cdr:to>
      <cdr:x>0.99746</cdr:x>
      <cdr:y>0.54142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576446" y="1829838"/>
          <a:ext cx="412874" cy="8642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baseline="0"/>
            <a:t> </a:t>
          </a:r>
          <a:r>
            <a:rPr lang="en-US" sz="1200" b="1"/>
            <a:t>cd</a:t>
          </a:r>
        </a:p>
        <a:p xmlns:a="http://schemas.openxmlformats.org/drawingml/2006/main">
          <a:endParaRPr lang="en-US" sz="1200" b="1"/>
        </a:p>
        <a:p xmlns:a="http://schemas.openxmlformats.org/drawingml/2006/main">
          <a:r>
            <a:rPr lang="en-US" sz="1200" b="1"/>
            <a:t>abcd</a:t>
          </a:r>
        </a:p>
        <a:p xmlns:a="http://schemas.openxmlformats.org/drawingml/2006/main">
          <a:endParaRPr lang="en-US" sz="1200" b="1"/>
        </a:p>
      </cdr:txBody>
    </cdr:sp>
  </cdr:relSizeAnchor>
  <cdr:relSizeAnchor xmlns:cdr="http://schemas.openxmlformats.org/drawingml/2006/chartDrawing">
    <cdr:from>
      <cdr:x>0.92276</cdr:x>
      <cdr:y>0.32612</cdr:y>
    </cdr:from>
    <cdr:to>
      <cdr:x>1</cdr:x>
      <cdr:y>0.47772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315761" y="1493498"/>
          <a:ext cx="444959" cy="6942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/>
            <a:t>  bcd</a:t>
          </a:r>
        </a:p>
      </cdr:txBody>
    </cdr:sp>
  </cdr:relSizeAnchor>
  <cdr:relSizeAnchor xmlns:cdr="http://schemas.openxmlformats.org/drawingml/2006/chartDrawing">
    <cdr:from>
      <cdr:x>0.93274</cdr:x>
      <cdr:y>0.28049</cdr:y>
    </cdr:from>
    <cdr:to>
      <cdr:x>1</cdr:x>
      <cdr:y>0.40606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173601" y="1752600"/>
          <a:ext cx="589399" cy="7846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/>
            <a:t>  d</a:t>
          </a:r>
        </a:p>
        <a:p xmlns:a="http://schemas.openxmlformats.org/drawingml/2006/main">
          <a:endParaRPr lang="en-US" sz="1200" b="1" dirty="0"/>
        </a:p>
        <a:p xmlns:a="http://schemas.openxmlformats.org/drawingml/2006/main">
          <a:r>
            <a:rPr lang="en-US" sz="1200" b="1" dirty="0"/>
            <a:t>d</a:t>
          </a:r>
        </a:p>
        <a:p xmlns:a="http://schemas.openxmlformats.org/drawingml/2006/main">
          <a:r>
            <a:rPr lang="en-US" sz="1200" b="1" dirty="0"/>
            <a:t>cd</a:t>
          </a:r>
        </a:p>
      </cdr:txBody>
    </cdr:sp>
  </cdr:relSizeAnchor>
  <cdr:relSizeAnchor xmlns:cdr="http://schemas.openxmlformats.org/drawingml/2006/chartDrawing">
    <cdr:from>
      <cdr:x>0.84518</cdr:x>
      <cdr:y>0.25727</cdr:y>
    </cdr:from>
    <cdr:to>
      <cdr:x>0.93655</cdr:x>
      <cdr:y>0.33691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5074920" y="1280160"/>
          <a:ext cx="548640" cy="3962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0.95106</cdr:x>
      <cdr:y>0.45923</cdr:y>
    </cdr:from>
    <cdr:to>
      <cdr:x>0.97751</cdr:x>
      <cdr:y>0.47255</cdr:y>
    </cdr:to>
    <cdr:cxnSp macro="">
      <cdr:nvCxnSpPr>
        <cdr:cNvPr id="7" name="Straight Arrow Connector 6"/>
        <cdr:cNvCxnSpPr/>
      </cdr:nvCxnSpPr>
      <cdr:spPr>
        <a:xfrm xmlns:a="http://schemas.openxmlformats.org/drawingml/2006/main" flipH="1" flipV="1">
          <a:off x="5478780" y="2103120"/>
          <a:ext cx="152401" cy="6096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0.92857</cdr:x>
      <cdr:y>0.49584</cdr:y>
    </cdr:from>
    <cdr:to>
      <cdr:x>1</cdr:x>
      <cdr:y>0.58735</cdr:y>
    </cdr:to>
    <cdr:sp macro="" textlink="">
      <cdr:nvSpPr>
        <cdr:cNvPr id="9" name="Text Box 8"/>
        <cdr:cNvSpPr txBox="1"/>
      </cdr:nvSpPr>
      <cdr:spPr>
        <a:xfrm xmlns:a="http://schemas.openxmlformats.org/drawingml/2006/main">
          <a:off x="5349240" y="2270760"/>
          <a:ext cx="411480" cy="4191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/>
            <a:t>abc</a:t>
          </a:r>
          <a:endParaRPr lang="en-US" sz="120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0.02878</cdr:y>
    </cdr:from>
    <cdr:to>
      <cdr:x>0.09171</cdr:x>
      <cdr:y>0.21295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0" y="114300"/>
          <a:ext cx="495300" cy="731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/>
            <a:t>%</a:t>
          </a:r>
        </a:p>
      </cdr:txBody>
    </cdr:sp>
  </cdr:relSizeAnchor>
  <cdr:relSizeAnchor xmlns:cdr="http://schemas.openxmlformats.org/drawingml/2006/chartDrawing">
    <cdr:from>
      <cdr:x>0.61224</cdr:x>
      <cdr:y>0.83333</cdr:y>
    </cdr:from>
    <cdr:to>
      <cdr:x>0.65306</cdr:x>
      <cdr:y>0.89744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572000" y="4953000"/>
          <a:ext cx="304827" cy="381044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dirty="0" smtClean="0"/>
            <a:t>*</a:t>
          </a:r>
          <a:endParaRPr lang="en-US" sz="2800" dirty="0"/>
        </a:p>
      </cdr:txBody>
    </cdr:sp>
  </cdr:relSizeAnchor>
  <cdr:relSizeAnchor xmlns:cdr="http://schemas.openxmlformats.org/drawingml/2006/chartDrawing">
    <cdr:from>
      <cdr:x>0.80612</cdr:x>
      <cdr:y>0.78205</cdr:y>
    </cdr:from>
    <cdr:to>
      <cdr:x>0.85714</cdr:x>
      <cdr:y>0.84615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019800" y="4648200"/>
          <a:ext cx="381000" cy="3810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dirty="0" smtClean="0"/>
            <a:t>*</a:t>
          </a:r>
          <a:endParaRPr lang="en-US" sz="28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0.19334</cdr:x>
      <cdr:y>0.26519</cdr:y>
    </cdr:from>
    <cdr:to>
      <cdr:x>0.28249</cdr:x>
      <cdr:y>0.37185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72683" y="1663390"/>
          <a:ext cx="771293" cy="6690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/>
            <a:t>1996, n=10</a:t>
          </a:r>
        </a:p>
      </cdr:txBody>
    </cdr:sp>
  </cdr:relSizeAnchor>
  <cdr:relSizeAnchor xmlns:cdr="http://schemas.openxmlformats.org/drawingml/2006/chartDrawing">
    <cdr:from>
      <cdr:x>0.40172</cdr:x>
      <cdr:y>0.26815</cdr:y>
    </cdr:from>
    <cdr:to>
      <cdr:x>0.50741</cdr:x>
      <cdr:y>0.41393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475463" y="168197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>
              <a:effectLst/>
              <a:latin typeface="+mn-lt"/>
              <a:ea typeface="+mn-ea"/>
              <a:cs typeface="+mn-cs"/>
            </a:rPr>
            <a:t>1996, n=10</a:t>
          </a:r>
          <a:endParaRPr lang="en-US" sz="1600" b="1">
            <a:effectLst/>
          </a:endParaRPr>
        </a:p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0.73792</cdr:x>
      <cdr:y>0.14222</cdr:y>
    </cdr:from>
    <cdr:to>
      <cdr:x>0.84361</cdr:x>
      <cdr:y>0.288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384073" y="89209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/>
            <a:t>2001, n=10</a:t>
          </a:r>
        </a:p>
      </cdr:txBody>
    </cdr:sp>
  </cdr:relSizeAnchor>
  <cdr:relSizeAnchor xmlns:cdr="http://schemas.openxmlformats.org/drawingml/2006/chartDrawing">
    <cdr:from>
      <cdr:x>0.77551</cdr:x>
      <cdr:y>0.72889</cdr:y>
    </cdr:from>
    <cdr:to>
      <cdr:x>0.8812</cdr:x>
      <cdr:y>0.92444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709317" y="4572000"/>
          <a:ext cx="914400" cy="12266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/>
            <a:t>2013, composite, n=7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84" tIns="46392" rIns="92784" bIns="4639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84" tIns="46392" rIns="92784" bIns="4639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84" tIns="46392" rIns="92784" bIns="4639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84" tIns="46392" rIns="92784" bIns="4639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2E38F4-69A4-47C2-B096-2CAEC5E2FB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24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3715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660" y="1"/>
            <a:ext cx="3037150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C2132-0FD6-41DD-A808-0F35B0B3B3B1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882" y="4416510"/>
            <a:ext cx="5608637" cy="41832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823"/>
            <a:ext cx="303715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660" y="8829823"/>
            <a:ext cx="3037150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D92D4-8749-4D8E-82DB-C82F8E863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40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D92D4-8749-4D8E-82DB-C82F8E863FD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82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404A2-71B5-42EA-8422-15CFB90BFB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27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11BC2-154B-4147-8660-5027667D32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02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AC1D8-AC8E-4637-8474-301C26F273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11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0627-A36A-4EE0-925F-4A39AE85BADB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153-5ECA-42F5-9ADA-EF3C90ECB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49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0627-A36A-4EE0-925F-4A39AE85BADB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153-5ECA-42F5-9ADA-EF3C90ECB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42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0627-A36A-4EE0-925F-4A39AE85BADB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153-5ECA-42F5-9ADA-EF3C90ECB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93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0627-A36A-4EE0-925F-4A39AE85BADB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153-5ECA-42F5-9ADA-EF3C90ECB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68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0627-A36A-4EE0-925F-4A39AE85BADB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153-5ECA-42F5-9ADA-EF3C90ECB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32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0627-A36A-4EE0-925F-4A39AE85BADB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153-5ECA-42F5-9ADA-EF3C90ECB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26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0627-A36A-4EE0-925F-4A39AE85BADB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153-5ECA-42F5-9ADA-EF3C90ECB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98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0627-A36A-4EE0-925F-4A39AE85BADB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153-5ECA-42F5-9ADA-EF3C90ECB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73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97AC3-730A-4DBC-863C-8438A7994F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84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0627-A36A-4EE0-925F-4A39AE85BADB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153-5ECA-42F5-9ADA-EF3C90ECB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53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0627-A36A-4EE0-925F-4A39AE85BADB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153-5ECA-42F5-9ADA-EF3C90ECB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93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0627-A36A-4EE0-925F-4A39AE85BADB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153-5ECA-42F5-9ADA-EF3C90ECB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82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404A2-71B5-42EA-8422-15CFB90BFB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05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97AC3-730A-4DBC-863C-8438A7994F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47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FA8597-C506-478A-80EA-B3D91073CD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9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75AEB-EDAC-4E67-8B91-2CD69776E7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47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2FABB-1EE3-4077-A305-B9E32A55DC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411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7048A-135A-4086-8DBA-7485E1C5F8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37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106B68-DE01-4454-A2E7-EBD8EF1945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96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FA8597-C506-478A-80EA-B3D91073CD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9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83B02-EC75-4E57-B4E6-B976BD9805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123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C0C7B-C04F-434B-9A0C-53797D3A11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80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11BC2-154B-4147-8660-5027667D32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01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AC1D8-AC8E-4637-8474-301C26F273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8344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251EFA-4EC3-43B8-B7A6-89DFB80505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456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E9104C-233F-4DDF-9E43-5838BDB295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690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831C7-516E-4BDF-AEE5-4290A105D75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9451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5F372-1B28-46EE-9A41-0E06BEEE03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20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BFAD8-8C04-4DA1-A246-4316DCCF66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9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439FF6-539A-447E-AA25-4A2896D016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083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75AEB-EDAC-4E67-8B91-2CD69776E7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639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A3402E-7B66-47AA-9789-B994FF1AF7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5612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141E8-F51A-48F3-9CC4-79E9BB8A100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025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2E359-C1AA-4007-825C-9727F8EC23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285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AA1DD-85E0-4631-805A-7573A4C989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025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09DB0-6F3B-4E24-B77A-9ABDBACFD9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095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322CF-EF17-4EEE-8C15-15A2399C0B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22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B24D6-8D3F-4D9F-B722-507A1CC4D8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759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83940-3C93-4926-9B82-752A7D667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184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D679F-6F11-4787-A10A-09AC90F9B4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189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2FC42-E191-405D-8069-89AAF1240C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6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2FABB-1EE3-4077-A305-B9E32A55DC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433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D532A-7DBA-4FB1-B487-AF81FAF16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351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13C4E-3EAF-4CAC-9A14-DF43926FCD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8269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0D7C4-0597-406B-882C-474DCFF297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235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0FBE7-DDC9-4D7E-AFFB-752BA96F8B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8738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E516D-7F22-4038-A934-E724444EFF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226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15B1E-E5E3-4C99-B6EE-42E64555AF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87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7048A-135A-4086-8DBA-7485E1C5F8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95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106B68-DE01-4454-A2E7-EBD8EF1945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4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83B02-EC75-4E57-B4E6-B976BD9805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6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C0C7B-C04F-434B-9A0C-53797D3A11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63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4F3987-F6FA-4DCA-A842-A5018BF6C2B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90627-A36A-4EE0-925F-4A39AE85BADB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9E153-5ECA-42F5-9ADA-EF3C90ECB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54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4F3987-F6FA-4DCA-A842-A5018BF6C2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9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4CE5EE4-2581-482B-A485-2A8937A1F0EC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3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48F70DFC-0203-4AEE-8831-A859705A78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Tumor Prevalence in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Brown 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Bullhead in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Anacostia River and Tidal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Potomac 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Watershed</a:t>
            </a: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1992-2016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200400"/>
            <a:ext cx="6400800" cy="1752600"/>
          </a:xfrm>
        </p:spPr>
        <p:txBody>
          <a:bodyPr/>
          <a:lstStyle/>
          <a:p>
            <a:r>
              <a:rPr lang="en-US" sz="2400" dirty="0" smtClean="0"/>
              <a:t>Fred </a:t>
            </a:r>
            <a:r>
              <a:rPr lang="en-US" sz="2400" dirty="0" err="1" smtClean="0"/>
              <a:t>Pinkney</a:t>
            </a:r>
            <a:endParaRPr lang="en-US" sz="2400" dirty="0" smtClean="0"/>
          </a:p>
          <a:p>
            <a:r>
              <a:rPr lang="en-US" sz="2400" dirty="0" smtClean="0"/>
              <a:t>U.S. Fish and Wildlife Service</a:t>
            </a:r>
          </a:p>
          <a:p>
            <a:r>
              <a:rPr lang="en-US" sz="2400" dirty="0" smtClean="0"/>
              <a:t>Chesapeake Bay Field Office</a:t>
            </a:r>
          </a:p>
          <a:p>
            <a:r>
              <a:rPr lang="en-US" sz="2400" dirty="0" smtClean="0"/>
              <a:t>Annapolis, MD</a:t>
            </a:r>
          </a:p>
          <a:p>
            <a:r>
              <a:rPr lang="en-US" sz="2400" dirty="0" smtClean="0"/>
              <a:t>Presentation to:</a:t>
            </a:r>
          </a:p>
          <a:p>
            <a:r>
              <a:rPr lang="en-US" sz="2400" dirty="0" smtClean="0"/>
              <a:t>Leadership Council for a Cleaner Anacostia River</a:t>
            </a:r>
          </a:p>
          <a:p>
            <a:r>
              <a:rPr lang="en-US" sz="2400" dirty="0" smtClean="0"/>
              <a:t>June 14, 2018</a:t>
            </a:r>
          </a:p>
          <a:p>
            <a:endParaRPr lang="en-US" sz="2800" dirty="0"/>
          </a:p>
        </p:txBody>
      </p:sp>
      <p:pic>
        <p:nvPicPr>
          <p:cNvPr id="4" name="Picture 4" descr="fws_c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05400"/>
            <a:ext cx="1371600" cy="16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98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4"/>
    </mc:Choice>
    <mc:Fallback xmlns="">
      <p:transition spd="slow" advTm="2203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/>
              <a:t>Relationship of biomarkers of PAH exposure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3200" b="1"/>
              <a:t>Benzo(a)pyrene</a:t>
            </a:r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>
            <a:off x="2209800" y="2590800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1676400" y="3810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1600200" y="2540000"/>
            <a:ext cx="28717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CYP1A as EROD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1279525" y="3219450"/>
            <a:ext cx="2339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Diol epoxide</a:t>
            </a:r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>
            <a:off x="2209800" y="3886200"/>
            <a:ext cx="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1355725" y="4895850"/>
            <a:ext cx="2520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DNA adducts</a:t>
            </a:r>
          </a:p>
        </p:txBody>
      </p:sp>
      <p:sp>
        <p:nvSpPr>
          <p:cNvPr id="53262" name="Line 14"/>
          <p:cNvSpPr>
            <a:spLocks noChangeShapeType="1"/>
          </p:cNvSpPr>
          <p:nvPr/>
        </p:nvSpPr>
        <p:spPr bwMode="auto">
          <a:xfrm>
            <a:off x="2895600" y="54102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5181600" y="3101975"/>
            <a:ext cx="19669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Mutations</a:t>
            </a:r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>
            <a:off x="6096000" y="37338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5105400" y="4244975"/>
            <a:ext cx="371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Oncogene activation</a:t>
            </a:r>
          </a:p>
        </p:txBody>
      </p:sp>
      <p:sp>
        <p:nvSpPr>
          <p:cNvPr id="53266" name="Line 18"/>
          <p:cNvSpPr>
            <a:spLocks noChangeShapeType="1"/>
          </p:cNvSpPr>
          <p:nvPr/>
        </p:nvSpPr>
        <p:spPr bwMode="auto">
          <a:xfrm>
            <a:off x="6096000" y="48006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5257800" y="5464175"/>
            <a:ext cx="32416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Tumor formation</a:t>
            </a:r>
          </a:p>
        </p:txBody>
      </p:sp>
      <p:sp>
        <p:nvSpPr>
          <p:cNvPr id="53269" name="Line 21"/>
          <p:cNvSpPr>
            <a:spLocks noChangeShapeType="1"/>
          </p:cNvSpPr>
          <p:nvPr/>
        </p:nvSpPr>
        <p:spPr bwMode="auto">
          <a:xfrm>
            <a:off x="0" y="1752600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2362200" y="6019800"/>
            <a:ext cx="12303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Repair</a:t>
            </a:r>
          </a:p>
        </p:txBody>
      </p:sp>
      <p:sp>
        <p:nvSpPr>
          <p:cNvPr id="53273" name="Line 25"/>
          <p:cNvSpPr>
            <a:spLocks noChangeShapeType="1"/>
          </p:cNvSpPr>
          <p:nvPr/>
        </p:nvSpPr>
        <p:spPr bwMode="auto">
          <a:xfrm flipV="1">
            <a:off x="3810000" y="3581400"/>
            <a:ext cx="1295400" cy="1447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53274" name="Text Box 26"/>
          <p:cNvSpPr txBox="1">
            <a:spLocks noGrp="1" noChangeArrowheads="1"/>
          </p:cNvSpPr>
          <p:nvPr>
            <p:ph type="body" sz="half" idx="2"/>
          </p:nvPr>
        </p:nvSpPr>
        <p:spPr>
          <a:xfrm>
            <a:off x="4724400" y="1981200"/>
            <a:ext cx="3810000" cy="4114800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b="1">
                <a:solidFill>
                  <a:srgbClr val="660033"/>
                </a:solidFill>
              </a:rPr>
              <a:t>Bile metabolites</a:t>
            </a:r>
          </a:p>
        </p:txBody>
      </p:sp>
      <p:sp>
        <p:nvSpPr>
          <p:cNvPr id="53276" name="Line 28"/>
          <p:cNvSpPr>
            <a:spLocks noChangeShapeType="1"/>
          </p:cNvSpPr>
          <p:nvPr/>
        </p:nvSpPr>
        <p:spPr bwMode="auto">
          <a:xfrm>
            <a:off x="3962400" y="2286000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62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Anacosti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354263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Tuckaho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3400"/>
            <a:ext cx="241458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6248400" y="533400"/>
            <a:ext cx="2667000" cy="3657600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630" name="Freeform 6"/>
          <p:cNvSpPr>
            <a:spLocks/>
          </p:cNvSpPr>
          <p:nvPr/>
        </p:nvSpPr>
        <p:spPr bwMode="auto">
          <a:xfrm>
            <a:off x="6434138" y="1438275"/>
            <a:ext cx="1876425" cy="2503488"/>
          </a:xfrm>
          <a:custGeom>
            <a:avLst/>
            <a:gdLst>
              <a:gd name="T0" fmla="*/ 0 w 1182"/>
              <a:gd name="T1" fmla="*/ 1506 h 1577"/>
              <a:gd name="T2" fmla="*/ 8 w 1182"/>
              <a:gd name="T3" fmla="*/ 1467 h 1577"/>
              <a:gd name="T4" fmla="*/ 37 w 1182"/>
              <a:gd name="T5" fmla="*/ 1413 h 1577"/>
              <a:gd name="T6" fmla="*/ 59 w 1182"/>
              <a:gd name="T7" fmla="*/ 1350 h 1577"/>
              <a:gd name="T8" fmla="*/ 81 w 1182"/>
              <a:gd name="T9" fmla="*/ 1296 h 1577"/>
              <a:gd name="T10" fmla="*/ 125 w 1182"/>
              <a:gd name="T11" fmla="*/ 1171 h 1577"/>
              <a:gd name="T12" fmla="*/ 169 w 1182"/>
              <a:gd name="T13" fmla="*/ 1046 h 1577"/>
              <a:gd name="T14" fmla="*/ 191 w 1182"/>
              <a:gd name="T15" fmla="*/ 968 h 1577"/>
              <a:gd name="T16" fmla="*/ 213 w 1182"/>
              <a:gd name="T17" fmla="*/ 921 h 1577"/>
              <a:gd name="T18" fmla="*/ 250 w 1182"/>
              <a:gd name="T19" fmla="*/ 835 h 1577"/>
              <a:gd name="T20" fmla="*/ 294 w 1182"/>
              <a:gd name="T21" fmla="*/ 734 h 1577"/>
              <a:gd name="T22" fmla="*/ 323 w 1182"/>
              <a:gd name="T23" fmla="*/ 656 h 1577"/>
              <a:gd name="T24" fmla="*/ 360 w 1182"/>
              <a:gd name="T25" fmla="*/ 570 h 1577"/>
              <a:gd name="T26" fmla="*/ 375 w 1182"/>
              <a:gd name="T27" fmla="*/ 476 h 1577"/>
              <a:gd name="T28" fmla="*/ 411 w 1182"/>
              <a:gd name="T29" fmla="*/ 382 h 1577"/>
              <a:gd name="T30" fmla="*/ 448 w 1182"/>
              <a:gd name="T31" fmla="*/ 328 h 1577"/>
              <a:gd name="T32" fmla="*/ 463 w 1182"/>
              <a:gd name="T33" fmla="*/ 289 h 1577"/>
              <a:gd name="T34" fmla="*/ 507 w 1182"/>
              <a:gd name="T35" fmla="*/ 250 h 1577"/>
              <a:gd name="T36" fmla="*/ 536 w 1182"/>
              <a:gd name="T37" fmla="*/ 195 h 1577"/>
              <a:gd name="T38" fmla="*/ 580 w 1182"/>
              <a:gd name="T39" fmla="*/ 164 h 1577"/>
              <a:gd name="T40" fmla="*/ 646 w 1182"/>
              <a:gd name="T41" fmla="*/ 101 h 1577"/>
              <a:gd name="T42" fmla="*/ 697 w 1182"/>
              <a:gd name="T43" fmla="*/ 47 h 1577"/>
              <a:gd name="T44" fmla="*/ 749 w 1182"/>
              <a:gd name="T45" fmla="*/ 39 h 1577"/>
              <a:gd name="T46" fmla="*/ 807 w 1182"/>
              <a:gd name="T47" fmla="*/ 8 h 1577"/>
              <a:gd name="T48" fmla="*/ 873 w 1182"/>
              <a:gd name="T49" fmla="*/ 8 h 1577"/>
              <a:gd name="T50" fmla="*/ 939 w 1182"/>
              <a:gd name="T51" fmla="*/ 15 h 1577"/>
              <a:gd name="T52" fmla="*/ 1005 w 1182"/>
              <a:gd name="T53" fmla="*/ 47 h 1577"/>
              <a:gd name="T54" fmla="*/ 1057 w 1182"/>
              <a:gd name="T55" fmla="*/ 70 h 1577"/>
              <a:gd name="T56" fmla="*/ 1101 w 1182"/>
              <a:gd name="T57" fmla="*/ 109 h 1577"/>
              <a:gd name="T58" fmla="*/ 1130 w 1182"/>
              <a:gd name="T59" fmla="*/ 140 h 1577"/>
              <a:gd name="T60" fmla="*/ 1160 w 1182"/>
              <a:gd name="T61" fmla="*/ 203 h 1577"/>
              <a:gd name="T62" fmla="*/ 1167 w 1182"/>
              <a:gd name="T63" fmla="*/ 257 h 1577"/>
              <a:gd name="T64" fmla="*/ 1182 w 1182"/>
              <a:gd name="T65" fmla="*/ 336 h 1577"/>
              <a:gd name="T66" fmla="*/ 1182 w 1182"/>
              <a:gd name="T67" fmla="*/ 390 h 1577"/>
              <a:gd name="T68" fmla="*/ 1182 w 1182"/>
              <a:gd name="T69" fmla="*/ 453 h 1577"/>
              <a:gd name="T70" fmla="*/ 1174 w 1182"/>
              <a:gd name="T71" fmla="*/ 523 h 1577"/>
              <a:gd name="T72" fmla="*/ 1152 w 1182"/>
              <a:gd name="T73" fmla="*/ 570 h 1577"/>
              <a:gd name="T74" fmla="*/ 1101 w 1182"/>
              <a:gd name="T75" fmla="*/ 648 h 1577"/>
              <a:gd name="T76" fmla="*/ 1064 w 1182"/>
              <a:gd name="T77" fmla="*/ 702 h 1577"/>
              <a:gd name="T78" fmla="*/ 1027 w 1182"/>
              <a:gd name="T79" fmla="*/ 757 h 1577"/>
              <a:gd name="T80" fmla="*/ 983 w 1182"/>
              <a:gd name="T81" fmla="*/ 788 h 1577"/>
              <a:gd name="T82" fmla="*/ 932 w 1182"/>
              <a:gd name="T83" fmla="*/ 843 h 1577"/>
              <a:gd name="T84" fmla="*/ 910 w 1182"/>
              <a:gd name="T85" fmla="*/ 874 h 1577"/>
              <a:gd name="T86" fmla="*/ 837 w 1182"/>
              <a:gd name="T87" fmla="*/ 937 h 1577"/>
              <a:gd name="T88" fmla="*/ 756 w 1182"/>
              <a:gd name="T89" fmla="*/ 1015 h 1577"/>
              <a:gd name="T90" fmla="*/ 697 w 1182"/>
              <a:gd name="T91" fmla="*/ 1077 h 1577"/>
              <a:gd name="T92" fmla="*/ 661 w 1182"/>
              <a:gd name="T93" fmla="*/ 1132 h 1577"/>
              <a:gd name="T94" fmla="*/ 617 w 1182"/>
              <a:gd name="T95" fmla="*/ 1186 h 1577"/>
              <a:gd name="T96" fmla="*/ 551 w 1182"/>
              <a:gd name="T97" fmla="*/ 1241 h 1577"/>
              <a:gd name="T98" fmla="*/ 492 w 1182"/>
              <a:gd name="T99" fmla="*/ 1296 h 1577"/>
              <a:gd name="T100" fmla="*/ 433 w 1182"/>
              <a:gd name="T101" fmla="*/ 1358 h 1577"/>
              <a:gd name="T102" fmla="*/ 382 w 1182"/>
              <a:gd name="T103" fmla="*/ 1405 h 1577"/>
              <a:gd name="T104" fmla="*/ 338 w 1182"/>
              <a:gd name="T105" fmla="*/ 1444 h 1577"/>
              <a:gd name="T106" fmla="*/ 272 w 1182"/>
              <a:gd name="T107" fmla="*/ 1491 h 1577"/>
              <a:gd name="T108" fmla="*/ 220 w 1182"/>
              <a:gd name="T109" fmla="*/ 1514 h 1577"/>
              <a:gd name="T110" fmla="*/ 176 w 1182"/>
              <a:gd name="T111" fmla="*/ 1538 h 1577"/>
              <a:gd name="T112" fmla="*/ 96 w 1182"/>
              <a:gd name="T113" fmla="*/ 1553 h 1577"/>
              <a:gd name="T114" fmla="*/ 44 w 1182"/>
              <a:gd name="T115" fmla="*/ 1569 h 1577"/>
              <a:gd name="T116" fmla="*/ 0 w 1182"/>
              <a:gd name="T117" fmla="*/ 1561 h 1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82" h="1577">
                <a:moveTo>
                  <a:pt x="8" y="1538"/>
                </a:moveTo>
                <a:lnTo>
                  <a:pt x="0" y="1538"/>
                </a:lnTo>
                <a:lnTo>
                  <a:pt x="0" y="1530"/>
                </a:lnTo>
                <a:lnTo>
                  <a:pt x="0" y="1522"/>
                </a:lnTo>
                <a:lnTo>
                  <a:pt x="0" y="1514"/>
                </a:lnTo>
                <a:lnTo>
                  <a:pt x="0" y="1506"/>
                </a:lnTo>
                <a:lnTo>
                  <a:pt x="0" y="1499"/>
                </a:lnTo>
                <a:lnTo>
                  <a:pt x="8" y="1499"/>
                </a:lnTo>
                <a:lnTo>
                  <a:pt x="8" y="1491"/>
                </a:lnTo>
                <a:lnTo>
                  <a:pt x="8" y="1483"/>
                </a:lnTo>
                <a:lnTo>
                  <a:pt x="8" y="1475"/>
                </a:lnTo>
                <a:lnTo>
                  <a:pt x="8" y="1467"/>
                </a:lnTo>
                <a:lnTo>
                  <a:pt x="15" y="1452"/>
                </a:lnTo>
                <a:lnTo>
                  <a:pt x="15" y="1444"/>
                </a:lnTo>
                <a:lnTo>
                  <a:pt x="22" y="1436"/>
                </a:lnTo>
                <a:lnTo>
                  <a:pt x="30" y="1428"/>
                </a:lnTo>
                <a:lnTo>
                  <a:pt x="30" y="1421"/>
                </a:lnTo>
                <a:lnTo>
                  <a:pt x="37" y="1413"/>
                </a:lnTo>
                <a:lnTo>
                  <a:pt x="44" y="1397"/>
                </a:lnTo>
                <a:lnTo>
                  <a:pt x="44" y="1382"/>
                </a:lnTo>
                <a:lnTo>
                  <a:pt x="44" y="1374"/>
                </a:lnTo>
                <a:lnTo>
                  <a:pt x="52" y="1366"/>
                </a:lnTo>
                <a:lnTo>
                  <a:pt x="52" y="1358"/>
                </a:lnTo>
                <a:lnTo>
                  <a:pt x="59" y="1350"/>
                </a:lnTo>
                <a:lnTo>
                  <a:pt x="66" y="1335"/>
                </a:lnTo>
                <a:lnTo>
                  <a:pt x="66" y="1327"/>
                </a:lnTo>
                <a:lnTo>
                  <a:pt x="74" y="1319"/>
                </a:lnTo>
                <a:lnTo>
                  <a:pt x="74" y="1311"/>
                </a:lnTo>
                <a:lnTo>
                  <a:pt x="74" y="1303"/>
                </a:lnTo>
                <a:lnTo>
                  <a:pt x="81" y="1296"/>
                </a:lnTo>
                <a:lnTo>
                  <a:pt x="81" y="1280"/>
                </a:lnTo>
                <a:lnTo>
                  <a:pt x="96" y="1264"/>
                </a:lnTo>
                <a:lnTo>
                  <a:pt x="103" y="1257"/>
                </a:lnTo>
                <a:lnTo>
                  <a:pt x="110" y="1218"/>
                </a:lnTo>
                <a:lnTo>
                  <a:pt x="125" y="1202"/>
                </a:lnTo>
                <a:lnTo>
                  <a:pt x="125" y="1171"/>
                </a:lnTo>
                <a:lnTo>
                  <a:pt x="140" y="1155"/>
                </a:lnTo>
                <a:lnTo>
                  <a:pt x="147" y="1116"/>
                </a:lnTo>
                <a:lnTo>
                  <a:pt x="154" y="1093"/>
                </a:lnTo>
                <a:lnTo>
                  <a:pt x="162" y="1069"/>
                </a:lnTo>
                <a:lnTo>
                  <a:pt x="169" y="1054"/>
                </a:lnTo>
                <a:lnTo>
                  <a:pt x="169" y="1046"/>
                </a:lnTo>
                <a:lnTo>
                  <a:pt x="169" y="1030"/>
                </a:lnTo>
                <a:lnTo>
                  <a:pt x="176" y="1015"/>
                </a:lnTo>
                <a:lnTo>
                  <a:pt x="184" y="1007"/>
                </a:lnTo>
                <a:lnTo>
                  <a:pt x="184" y="991"/>
                </a:lnTo>
                <a:lnTo>
                  <a:pt x="184" y="976"/>
                </a:lnTo>
                <a:lnTo>
                  <a:pt x="191" y="968"/>
                </a:lnTo>
                <a:lnTo>
                  <a:pt x="191" y="960"/>
                </a:lnTo>
                <a:lnTo>
                  <a:pt x="198" y="952"/>
                </a:lnTo>
                <a:lnTo>
                  <a:pt x="198" y="937"/>
                </a:lnTo>
                <a:lnTo>
                  <a:pt x="206" y="937"/>
                </a:lnTo>
                <a:lnTo>
                  <a:pt x="206" y="929"/>
                </a:lnTo>
                <a:lnTo>
                  <a:pt x="213" y="921"/>
                </a:lnTo>
                <a:lnTo>
                  <a:pt x="220" y="905"/>
                </a:lnTo>
                <a:lnTo>
                  <a:pt x="228" y="890"/>
                </a:lnTo>
                <a:lnTo>
                  <a:pt x="235" y="874"/>
                </a:lnTo>
                <a:lnTo>
                  <a:pt x="235" y="866"/>
                </a:lnTo>
                <a:lnTo>
                  <a:pt x="242" y="851"/>
                </a:lnTo>
                <a:lnTo>
                  <a:pt x="250" y="835"/>
                </a:lnTo>
                <a:lnTo>
                  <a:pt x="272" y="796"/>
                </a:lnTo>
                <a:lnTo>
                  <a:pt x="279" y="780"/>
                </a:lnTo>
                <a:lnTo>
                  <a:pt x="287" y="765"/>
                </a:lnTo>
                <a:lnTo>
                  <a:pt x="287" y="757"/>
                </a:lnTo>
                <a:lnTo>
                  <a:pt x="294" y="741"/>
                </a:lnTo>
                <a:lnTo>
                  <a:pt x="294" y="734"/>
                </a:lnTo>
                <a:lnTo>
                  <a:pt x="309" y="702"/>
                </a:lnTo>
                <a:lnTo>
                  <a:pt x="309" y="695"/>
                </a:lnTo>
                <a:lnTo>
                  <a:pt x="316" y="687"/>
                </a:lnTo>
                <a:lnTo>
                  <a:pt x="323" y="679"/>
                </a:lnTo>
                <a:lnTo>
                  <a:pt x="323" y="663"/>
                </a:lnTo>
                <a:lnTo>
                  <a:pt x="323" y="656"/>
                </a:lnTo>
                <a:lnTo>
                  <a:pt x="323" y="648"/>
                </a:lnTo>
                <a:lnTo>
                  <a:pt x="331" y="640"/>
                </a:lnTo>
                <a:lnTo>
                  <a:pt x="338" y="624"/>
                </a:lnTo>
                <a:lnTo>
                  <a:pt x="345" y="609"/>
                </a:lnTo>
                <a:lnTo>
                  <a:pt x="345" y="601"/>
                </a:lnTo>
                <a:lnTo>
                  <a:pt x="360" y="570"/>
                </a:lnTo>
                <a:lnTo>
                  <a:pt x="360" y="562"/>
                </a:lnTo>
                <a:lnTo>
                  <a:pt x="367" y="546"/>
                </a:lnTo>
                <a:lnTo>
                  <a:pt x="375" y="531"/>
                </a:lnTo>
                <a:lnTo>
                  <a:pt x="375" y="507"/>
                </a:lnTo>
                <a:lnTo>
                  <a:pt x="375" y="499"/>
                </a:lnTo>
                <a:lnTo>
                  <a:pt x="375" y="476"/>
                </a:lnTo>
                <a:lnTo>
                  <a:pt x="397" y="445"/>
                </a:lnTo>
                <a:lnTo>
                  <a:pt x="397" y="437"/>
                </a:lnTo>
                <a:lnTo>
                  <a:pt x="404" y="421"/>
                </a:lnTo>
                <a:lnTo>
                  <a:pt x="404" y="414"/>
                </a:lnTo>
                <a:lnTo>
                  <a:pt x="404" y="398"/>
                </a:lnTo>
                <a:lnTo>
                  <a:pt x="411" y="382"/>
                </a:lnTo>
                <a:lnTo>
                  <a:pt x="419" y="375"/>
                </a:lnTo>
                <a:lnTo>
                  <a:pt x="419" y="367"/>
                </a:lnTo>
                <a:lnTo>
                  <a:pt x="433" y="367"/>
                </a:lnTo>
                <a:lnTo>
                  <a:pt x="433" y="351"/>
                </a:lnTo>
                <a:lnTo>
                  <a:pt x="441" y="336"/>
                </a:lnTo>
                <a:lnTo>
                  <a:pt x="448" y="328"/>
                </a:lnTo>
                <a:lnTo>
                  <a:pt x="448" y="312"/>
                </a:lnTo>
                <a:lnTo>
                  <a:pt x="455" y="312"/>
                </a:lnTo>
                <a:lnTo>
                  <a:pt x="455" y="304"/>
                </a:lnTo>
                <a:lnTo>
                  <a:pt x="463" y="304"/>
                </a:lnTo>
                <a:lnTo>
                  <a:pt x="463" y="296"/>
                </a:lnTo>
                <a:lnTo>
                  <a:pt x="463" y="289"/>
                </a:lnTo>
                <a:lnTo>
                  <a:pt x="470" y="289"/>
                </a:lnTo>
                <a:lnTo>
                  <a:pt x="477" y="281"/>
                </a:lnTo>
                <a:lnTo>
                  <a:pt x="485" y="273"/>
                </a:lnTo>
                <a:lnTo>
                  <a:pt x="485" y="265"/>
                </a:lnTo>
                <a:lnTo>
                  <a:pt x="499" y="250"/>
                </a:lnTo>
                <a:lnTo>
                  <a:pt x="507" y="250"/>
                </a:lnTo>
                <a:lnTo>
                  <a:pt x="507" y="242"/>
                </a:lnTo>
                <a:lnTo>
                  <a:pt x="507" y="234"/>
                </a:lnTo>
                <a:lnTo>
                  <a:pt x="521" y="226"/>
                </a:lnTo>
                <a:lnTo>
                  <a:pt x="529" y="211"/>
                </a:lnTo>
                <a:lnTo>
                  <a:pt x="536" y="203"/>
                </a:lnTo>
                <a:lnTo>
                  <a:pt x="536" y="195"/>
                </a:lnTo>
                <a:lnTo>
                  <a:pt x="543" y="195"/>
                </a:lnTo>
                <a:lnTo>
                  <a:pt x="551" y="195"/>
                </a:lnTo>
                <a:lnTo>
                  <a:pt x="551" y="187"/>
                </a:lnTo>
                <a:lnTo>
                  <a:pt x="558" y="179"/>
                </a:lnTo>
                <a:lnTo>
                  <a:pt x="565" y="172"/>
                </a:lnTo>
                <a:lnTo>
                  <a:pt x="580" y="164"/>
                </a:lnTo>
                <a:lnTo>
                  <a:pt x="595" y="156"/>
                </a:lnTo>
                <a:lnTo>
                  <a:pt x="595" y="148"/>
                </a:lnTo>
                <a:lnTo>
                  <a:pt x="602" y="133"/>
                </a:lnTo>
                <a:lnTo>
                  <a:pt x="617" y="117"/>
                </a:lnTo>
                <a:lnTo>
                  <a:pt x="631" y="109"/>
                </a:lnTo>
                <a:lnTo>
                  <a:pt x="646" y="101"/>
                </a:lnTo>
                <a:lnTo>
                  <a:pt x="653" y="94"/>
                </a:lnTo>
                <a:lnTo>
                  <a:pt x="661" y="78"/>
                </a:lnTo>
                <a:lnTo>
                  <a:pt x="668" y="78"/>
                </a:lnTo>
                <a:lnTo>
                  <a:pt x="683" y="70"/>
                </a:lnTo>
                <a:lnTo>
                  <a:pt x="690" y="54"/>
                </a:lnTo>
                <a:lnTo>
                  <a:pt x="697" y="47"/>
                </a:lnTo>
                <a:lnTo>
                  <a:pt x="705" y="47"/>
                </a:lnTo>
                <a:lnTo>
                  <a:pt x="712" y="47"/>
                </a:lnTo>
                <a:lnTo>
                  <a:pt x="727" y="47"/>
                </a:lnTo>
                <a:lnTo>
                  <a:pt x="727" y="39"/>
                </a:lnTo>
                <a:lnTo>
                  <a:pt x="734" y="39"/>
                </a:lnTo>
                <a:lnTo>
                  <a:pt x="749" y="39"/>
                </a:lnTo>
                <a:lnTo>
                  <a:pt x="749" y="31"/>
                </a:lnTo>
                <a:lnTo>
                  <a:pt x="763" y="23"/>
                </a:lnTo>
                <a:lnTo>
                  <a:pt x="771" y="23"/>
                </a:lnTo>
                <a:lnTo>
                  <a:pt x="778" y="23"/>
                </a:lnTo>
                <a:lnTo>
                  <a:pt x="793" y="15"/>
                </a:lnTo>
                <a:lnTo>
                  <a:pt x="807" y="8"/>
                </a:lnTo>
                <a:lnTo>
                  <a:pt x="815" y="8"/>
                </a:lnTo>
                <a:lnTo>
                  <a:pt x="829" y="0"/>
                </a:lnTo>
                <a:lnTo>
                  <a:pt x="837" y="0"/>
                </a:lnTo>
                <a:lnTo>
                  <a:pt x="851" y="8"/>
                </a:lnTo>
                <a:lnTo>
                  <a:pt x="866" y="8"/>
                </a:lnTo>
                <a:lnTo>
                  <a:pt x="873" y="8"/>
                </a:lnTo>
                <a:lnTo>
                  <a:pt x="888" y="8"/>
                </a:lnTo>
                <a:lnTo>
                  <a:pt x="895" y="8"/>
                </a:lnTo>
                <a:lnTo>
                  <a:pt x="910" y="8"/>
                </a:lnTo>
                <a:lnTo>
                  <a:pt x="917" y="8"/>
                </a:lnTo>
                <a:lnTo>
                  <a:pt x="932" y="8"/>
                </a:lnTo>
                <a:lnTo>
                  <a:pt x="939" y="15"/>
                </a:lnTo>
                <a:lnTo>
                  <a:pt x="954" y="23"/>
                </a:lnTo>
                <a:lnTo>
                  <a:pt x="969" y="23"/>
                </a:lnTo>
                <a:lnTo>
                  <a:pt x="976" y="23"/>
                </a:lnTo>
                <a:lnTo>
                  <a:pt x="991" y="31"/>
                </a:lnTo>
                <a:lnTo>
                  <a:pt x="1005" y="39"/>
                </a:lnTo>
                <a:lnTo>
                  <a:pt x="1005" y="47"/>
                </a:lnTo>
                <a:lnTo>
                  <a:pt x="1013" y="47"/>
                </a:lnTo>
                <a:lnTo>
                  <a:pt x="1020" y="47"/>
                </a:lnTo>
                <a:lnTo>
                  <a:pt x="1027" y="54"/>
                </a:lnTo>
                <a:lnTo>
                  <a:pt x="1035" y="62"/>
                </a:lnTo>
                <a:lnTo>
                  <a:pt x="1049" y="70"/>
                </a:lnTo>
                <a:lnTo>
                  <a:pt x="1057" y="70"/>
                </a:lnTo>
                <a:lnTo>
                  <a:pt x="1057" y="78"/>
                </a:lnTo>
                <a:lnTo>
                  <a:pt x="1064" y="86"/>
                </a:lnTo>
                <a:lnTo>
                  <a:pt x="1079" y="94"/>
                </a:lnTo>
                <a:lnTo>
                  <a:pt x="1079" y="101"/>
                </a:lnTo>
                <a:lnTo>
                  <a:pt x="1086" y="101"/>
                </a:lnTo>
                <a:lnTo>
                  <a:pt x="1101" y="109"/>
                </a:lnTo>
                <a:lnTo>
                  <a:pt x="1101" y="117"/>
                </a:lnTo>
                <a:lnTo>
                  <a:pt x="1108" y="117"/>
                </a:lnTo>
                <a:lnTo>
                  <a:pt x="1108" y="125"/>
                </a:lnTo>
                <a:lnTo>
                  <a:pt x="1116" y="125"/>
                </a:lnTo>
                <a:lnTo>
                  <a:pt x="1123" y="140"/>
                </a:lnTo>
                <a:lnTo>
                  <a:pt x="1130" y="140"/>
                </a:lnTo>
                <a:lnTo>
                  <a:pt x="1138" y="148"/>
                </a:lnTo>
                <a:lnTo>
                  <a:pt x="1138" y="156"/>
                </a:lnTo>
                <a:lnTo>
                  <a:pt x="1145" y="156"/>
                </a:lnTo>
                <a:lnTo>
                  <a:pt x="1145" y="172"/>
                </a:lnTo>
                <a:lnTo>
                  <a:pt x="1152" y="187"/>
                </a:lnTo>
                <a:lnTo>
                  <a:pt x="1160" y="203"/>
                </a:lnTo>
                <a:lnTo>
                  <a:pt x="1160" y="211"/>
                </a:lnTo>
                <a:lnTo>
                  <a:pt x="1160" y="218"/>
                </a:lnTo>
                <a:lnTo>
                  <a:pt x="1160" y="226"/>
                </a:lnTo>
                <a:lnTo>
                  <a:pt x="1160" y="234"/>
                </a:lnTo>
                <a:lnTo>
                  <a:pt x="1160" y="242"/>
                </a:lnTo>
                <a:lnTo>
                  <a:pt x="1167" y="257"/>
                </a:lnTo>
                <a:lnTo>
                  <a:pt x="1174" y="273"/>
                </a:lnTo>
                <a:lnTo>
                  <a:pt x="1174" y="281"/>
                </a:lnTo>
                <a:lnTo>
                  <a:pt x="1174" y="289"/>
                </a:lnTo>
                <a:lnTo>
                  <a:pt x="1182" y="304"/>
                </a:lnTo>
                <a:lnTo>
                  <a:pt x="1182" y="320"/>
                </a:lnTo>
                <a:lnTo>
                  <a:pt x="1182" y="336"/>
                </a:lnTo>
                <a:lnTo>
                  <a:pt x="1182" y="343"/>
                </a:lnTo>
                <a:lnTo>
                  <a:pt x="1182" y="351"/>
                </a:lnTo>
                <a:lnTo>
                  <a:pt x="1182" y="359"/>
                </a:lnTo>
                <a:lnTo>
                  <a:pt x="1182" y="367"/>
                </a:lnTo>
                <a:lnTo>
                  <a:pt x="1182" y="382"/>
                </a:lnTo>
                <a:lnTo>
                  <a:pt x="1182" y="390"/>
                </a:lnTo>
                <a:lnTo>
                  <a:pt x="1182" y="398"/>
                </a:lnTo>
                <a:lnTo>
                  <a:pt x="1182" y="406"/>
                </a:lnTo>
                <a:lnTo>
                  <a:pt x="1182" y="414"/>
                </a:lnTo>
                <a:lnTo>
                  <a:pt x="1182" y="437"/>
                </a:lnTo>
                <a:lnTo>
                  <a:pt x="1182" y="445"/>
                </a:lnTo>
                <a:lnTo>
                  <a:pt x="1182" y="453"/>
                </a:lnTo>
                <a:lnTo>
                  <a:pt x="1182" y="468"/>
                </a:lnTo>
                <a:lnTo>
                  <a:pt x="1182" y="476"/>
                </a:lnTo>
                <a:lnTo>
                  <a:pt x="1182" y="492"/>
                </a:lnTo>
                <a:lnTo>
                  <a:pt x="1182" y="507"/>
                </a:lnTo>
                <a:lnTo>
                  <a:pt x="1174" y="515"/>
                </a:lnTo>
                <a:lnTo>
                  <a:pt x="1174" y="523"/>
                </a:lnTo>
                <a:lnTo>
                  <a:pt x="1174" y="531"/>
                </a:lnTo>
                <a:lnTo>
                  <a:pt x="1167" y="538"/>
                </a:lnTo>
                <a:lnTo>
                  <a:pt x="1160" y="546"/>
                </a:lnTo>
                <a:lnTo>
                  <a:pt x="1160" y="554"/>
                </a:lnTo>
                <a:lnTo>
                  <a:pt x="1160" y="562"/>
                </a:lnTo>
                <a:lnTo>
                  <a:pt x="1152" y="570"/>
                </a:lnTo>
                <a:lnTo>
                  <a:pt x="1145" y="585"/>
                </a:lnTo>
                <a:lnTo>
                  <a:pt x="1138" y="601"/>
                </a:lnTo>
                <a:lnTo>
                  <a:pt x="1130" y="617"/>
                </a:lnTo>
                <a:lnTo>
                  <a:pt x="1123" y="624"/>
                </a:lnTo>
                <a:lnTo>
                  <a:pt x="1108" y="632"/>
                </a:lnTo>
                <a:lnTo>
                  <a:pt x="1101" y="648"/>
                </a:lnTo>
                <a:lnTo>
                  <a:pt x="1101" y="663"/>
                </a:lnTo>
                <a:lnTo>
                  <a:pt x="1086" y="663"/>
                </a:lnTo>
                <a:lnTo>
                  <a:pt x="1086" y="671"/>
                </a:lnTo>
                <a:lnTo>
                  <a:pt x="1079" y="679"/>
                </a:lnTo>
                <a:lnTo>
                  <a:pt x="1071" y="695"/>
                </a:lnTo>
                <a:lnTo>
                  <a:pt x="1064" y="702"/>
                </a:lnTo>
                <a:lnTo>
                  <a:pt x="1057" y="710"/>
                </a:lnTo>
                <a:lnTo>
                  <a:pt x="1049" y="718"/>
                </a:lnTo>
                <a:lnTo>
                  <a:pt x="1042" y="726"/>
                </a:lnTo>
                <a:lnTo>
                  <a:pt x="1035" y="741"/>
                </a:lnTo>
                <a:lnTo>
                  <a:pt x="1027" y="749"/>
                </a:lnTo>
                <a:lnTo>
                  <a:pt x="1027" y="757"/>
                </a:lnTo>
                <a:lnTo>
                  <a:pt x="1013" y="765"/>
                </a:lnTo>
                <a:lnTo>
                  <a:pt x="1005" y="765"/>
                </a:lnTo>
                <a:lnTo>
                  <a:pt x="1005" y="773"/>
                </a:lnTo>
                <a:lnTo>
                  <a:pt x="991" y="780"/>
                </a:lnTo>
                <a:lnTo>
                  <a:pt x="983" y="780"/>
                </a:lnTo>
                <a:lnTo>
                  <a:pt x="983" y="788"/>
                </a:lnTo>
                <a:lnTo>
                  <a:pt x="969" y="804"/>
                </a:lnTo>
                <a:lnTo>
                  <a:pt x="954" y="820"/>
                </a:lnTo>
                <a:lnTo>
                  <a:pt x="947" y="820"/>
                </a:lnTo>
                <a:lnTo>
                  <a:pt x="947" y="827"/>
                </a:lnTo>
                <a:lnTo>
                  <a:pt x="939" y="835"/>
                </a:lnTo>
                <a:lnTo>
                  <a:pt x="932" y="843"/>
                </a:lnTo>
                <a:lnTo>
                  <a:pt x="925" y="843"/>
                </a:lnTo>
                <a:lnTo>
                  <a:pt x="925" y="851"/>
                </a:lnTo>
                <a:lnTo>
                  <a:pt x="925" y="859"/>
                </a:lnTo>
                <a:lnTo>
                  <a:pt x="917" y="859"/>
                </a:lnTo>
                <a:lnTo>
                  <a:pt x="910" y="859"/>
                </a:lnTo>
                <a:lnTo>
                  <a:pt x="910" y="874"/>
                </a:lnTo>
                <a:lnTo>
                  <a:pt x="903" y="874"/>
                </a:lnTo>
                <a:lnTo>
                  <a:pt x="888" y="882"/>
                </a:lnTo>
                <a:lnTo>
                  <a:pt x="881" y="898"/>
                </a:lnTo>
                <a:lnTo>
                  <a:pt x="866" y="905"/>
                </a:lnTo>
                <a:lnTo>
                  <a:pt x="851" y="921"/>
                </a:lnTo>
                <a:lnTo>
                  <a:pt x="837" y="937"/>
                </a:lnTo>
                <a:lnTo>
                  <a:pt x="822" y="944"/>
                </a:lnTo>
                <a:lnTo>
                  <a:pt x="807" y="960"/>
                </a:lnTo>
                <a:lnTo>
                  <a:pt x="778" y="991"/>
                </a:lnTo>
                <a:lnTo>
                  <a:pt x="771" y="1007"/>
                </a:lnTo>
                <a:lnTo>
                  <a:pt x="763" y="1015"/>
                </a:lnTo>
                <a:lnTo>
                  <a:pt x="756" y="1015"/>
                </a:lnTo>
                <a:lnTo>
                  <a:pt x="741" y="1030"/>
                </a:lnTo>
                <a:lnTo>
                  <a:pt x="734" y="1046"/>
                </a:lnTo>
                <a:lnTo>
                  <a:pt x="727" y="1054"/>
                </a:lnTo>
                <a:lnTo>
                  <a:pt x="712" y="1062"/>
                </a:lnTo>
                <a:lnTo>
                  <a:pt x="705" y="1069"/>
                </a:lnTo>
                <a:lnTo>
                  <a:pt x="697" y="1077"/>
                </a:lnTo>
                <a:lnTo>
                  <a:pt x="690" y="1077"/>
                </a:lnTo>
                <a:lnTo>
                  <a:pt x="683" y="1093"/>
                </a:lnTo>
                <a:lnTo>
                  <a:pt x="675" y="1108"/>
                </a:lnTo>
                <a:lnTo>
                  <a:pt x="668" y="1124"/>
                </a:lnTo>
                <a:lnTo>
                  <a:pt x="661" y="1124"/>
                </a:lnTo>
                <a:lnTo>
                  <a:pt x="661" y="1132"/>
                </a:lnTo>
                <a:lnTo>
                  <a:pt x="653" y="1132"/>
                </a:lnTo>
                <a:lnTo>
                  <a:pt x="639" y="1147"/>
                </a:lnTo>
                <a:lnTo>
                  <a:pt x="639" y="1155"/>
                </a:lnTo>
                <a:lnTo>
                  <a:pt x="624" y="1171"/>
                </a:lnTo>
                <a:lnTo>
                  <a:pt x="617" y="1171"/>
                </a:lnTo>
                <a:lnTo>
                  <a:pt x="617" y="1186"/>
                </a:lnTo>
                <a:lnTo>
                  <a:pt x="602" y="1194"/>
                </a:lnTo>
                <a:lnTo>
                  <a:pt x="587" y="1202"/>
                </a:lnTo>
                <a:lnTo>
                  <a:pt x="580" y="1218"/>
                </a:lnTo>
                <a:lnTo>
                  <a:pt x="565" y="1218"/>
                </a:lnTo>
                <a:lnTo>
                  <a:pt x="558" y="1225"/>
                </a:lnTo>
                <a:lnTo>
                  <a:pt x="551" y="1241"/>
                </a:lnTo>
                <a:lnTo>
                  <a:pt x="551" y="1249"/>
                </a:lnTo>
                <a:lnTo>
                  <a:pt x="536" y="1249"/>
                </a:lnTo>
                <a:lnTo>
                  <a:pt x="529" y="1264"/>
                </a:lnTo>
                <a:lnTo>
                  <a:pt x="514" y="1272"/>
                </a:lnTo>
                <a:lnTo>
                  <a:pt x="499" y="1288"/>
                </a:lnTo>
                <a:lnTo>
                  <a:pt x="492" y="1296"/>
                </a:lnTo>
                <a:lnTo>
                  <a:pt x="477" y="1303"/>
                </a:lnTo>
                <a:lnTo>
                  <a:pt x="477" y="1311"/>
                </a:lnTo>
                <a:lnTo>
                  <a:pt x="463" y="1311"/>
                </a:lnTo>
                <a:lnTo>
                  <a:pt x="455" y="1327"/>
                </a:lnTo>
                <a:lnTo>
                  <a:pt x="441" y="1343"/>
                </a:lnTo>
                <a:lnTo>
                  <a:pt x="433" y="1358"/>
                </a:lnTo>
                <a:lnTo>
                  <a:pt x="419" y="1366"/>
                </a:lnTo>
                <a:lnTo>
                  <a:pt x="411" y="1374"/>
                </a:lnTo>
                <a:lnTo>
                  <a:pt x="404" y="1382"/>
                </a:lnTo>
                <a:lnTo>
                  <a:pt x="397" y="1382"/>
                </a:lnTo>
                <a:lnTo>
                  <a:pt x="382" y="1397"/>
                </a:lnTo>
                <a:lnTo>
                  <a:pt x="382" y="1405"/>
                </a:lnTo>
                <a:lnTo>
                  <a:pt x="375" y="1413"/>
                </a:lnTo>
                <a:lnTo>
                  <a:pt x="367" y="1421"/>
                </a:lnTo>
                <a:lnTo>
                  <a:pt x="360" y="1421"/>
                </a:lnTo>
                <a:lnTo>
                  <a:pt x="360" y="1436"/>
                </a:lnTo>
                <a:lnTo>
                  <a:pt x="345" y="1436"/>
                </a:lnTo>
                <a:lnTo>
                  <a:pt x="338" y="1444"/>
                </a:lnTo>
                <a:lnTo>
                  <a:pt x="323" y="1460"/>
                </a:lnTo>
                <a:lnTo>
                  <a:pt x="316" y="1460"/>
                </a:lnTo>
                <a:lnTo>
                  <a:pt x="301" y="1475"/>
                </a:lnTo>
                <a:lnTo>
                  <a:pt x="287" y="1475"/>
                </a:lnTo>
                <a:lnTo>
                  <a:pt x="287" y="1483"/>
                </a:lnTo>
                <a:lnTo>
                  <a:pt x="272" y="1491"/>
                </a:lnTo>
                <a:lnTo>
                  <a:pt x="257" y="1499"/>
                </a:lnTo>
                <a:lnTo>
                  <a:pt x="250" y="1499"/>
                </a:lnTo>
                <a:lnTo>
                  <a:pt x="250" y="1506"/>
                </a:lnTo>
                <a:lnTo>
                  <a:pt x="242" y="1506"/>
                </a:lnTo>
                <a:lnTo>
                  <a:pt x="235" y="1514"/>
                </a:lnTo>
                <a:lnTo>
                  <a:pt x="220" y="1514"/>
                </a:lnTo>
                <a:lnTo>
                  <a:pt x="213" y="1522"/>
                </a:lnTo>
                <a:lnTo>
                  <a:pt x="198" y="1522"/>
                </a:lnTo>
                <a:lnTo>
                  <a:pt x="198" y="1530"/>
                </a:lnTo>
                <a:lnTo>
                  <a:pt x="191" y="1530"/>
                </a:lnTo>
                <a:lnTo>
                  <a:pt x="184" y="1530"/>
                </a:lnTo>
                <a:lnTo>
                  <a:pt x="176" y="1538"/>
                </a:lnTo>
                <a:lnTo>
                  <a:pt x="154" y="1538"/>
                </a:lnTo>
                <a:lnTo>
                  <a:pt x="147" y="1545"/>
                </a:lnTo>
                <a:lnTo>
                  <a:pt x="125" y="1545"/>
                </a:lnTo>
                <a:lnTo>
                  <a:pt x="118" y="1545"/>
                </a:lnTo>
                <a:lnTo>
                  <a:pt x="103" y="1553"/>
                </a:lnTo>
                <a:lnTo>
                  <a:pt x="96" y="1553"/>
                </a:lnTo>
                <a:lnTo>
                  <a:pt x="81" y="1561"/>
                </a:lnTo>
                <a:lnTo>
                  <a:pt x="74" y="1577"/>
                </a:lnTo>
                <a:lnTo>
                  <a:pt x="66" y="1577"/>
                </a:lnTo>
                <a:lnTo>
                  <a:pt x="59" y="1577"/>
                </a:lnTo>
                <a:lnTo>
                  <a:pt x="52" y="1577"/>
                </a:lnTo>
                <a:lnTo>
                  <a:pt x="44" y="1569"/>
                </a:lnTo>
                <a:lnTo>
                  <a:pt x="37" y="1569"/>
                </a:lnTo>
                <a:lnTo>
                  <a:pt x="30" y="1569"/>
                </a:lnTo>
                <a:lnTo>
                  <a:pt x="22" y="1569"/>
                </a:lnTo>
                <a:lnTo>
                  <a:pt x="8" y="1569"/>
                </a:lnTo>
                <a:lnTo>
                  <a:pt x="8" y="1561"/>
                </a:lnTo>
                <a:lnTo>
                  <a:pt x="0" y="1561"/>
                </a:lnTo>
              </a:path>
            </a:pathLst>
          </a:custGeom>
          <a:noFill/>
          <a:ln w="238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631" name="Freeform 7"/>
          <p:cNvSpPr>
            <a:spLocks/>
          </p:cNvSpPr>
          <p:nvPr/>
        </p:nvSpPr>
        <p:spPr bwMode="auto">
          <a:xfrm>
            <a:off x="6772275" y="3694113"/>
            <a:ext cx="873125" cy="358775"/>
          </a:xfrm>
          <a:custGeom>
            <a:avLst/>
            <a:gdLst>
              <a:gd name="T0" fmla="*/ 7 w 550"/>
              <a:gd name="T1" fmla="*/ 179 h 226"/>
              <a:gd name="T2" fmla="*/ 22 w 550"/>
              <a:gd name="T3" fmla="*/ 171 h 226"/>
              <a:gd name="T4" fmla="*/ 37 w 550"/>
              <a:gd name="T5" fmla="*/ 164 h 226"/>
              <a:gd name="T6" fmla="*/ 51 w 550"/>
              <a:gd name="T7" fmla="*/ 156 h 226"/>
              <a:gd name="T8" fmla="*/ 66 w 550"/>
              <a:gd name="T9" fmla="*/ 148 h 226"/>
              <a:gd name="T10" fmla="*/ 81 w 550"/>
              <a:gd name="T11" fmla="*/ 132 h 226"/>
              <a:gd name="T12" fmla="*/ 96 w 550"/>
              <a:gd name="T13" fmla="*/ 124 h 226"/>
              <a:gd name="T14" fmla="*/ 110 w 550"/>
              <a:gd name="T15" fmla="*/ 117 h 226"/>
              <a:gd name="T16" fmla="*/ 140 w 550"/>
              <a:gd name="T17" fmla="*/ 109 h 226"/>
              <a:gd name="T18" fmla="*/ 169 w 550"/>
              <a:gd name="T19" fmla="*/ 93 h 226"/>
              <a:gd name="T20" fmla="*/ 191 w 550"/>
              <a:gd name="T21" fmla="*/ 93 h 226"/>
              <a:gd name="T22" fmla="*/ 220 w 550"/>
              <a:gd name="T23" fmla="*/ 78 h 226"/>
              <a:gd name="T24" fmla="*/ 242 w 550"/>
              <a:gd name="T25" fmla="*/ 62 h 226"/>
              <a:gd name="T26" fmla="*/ 272 w 550"/>
              <a:gd name="T27" fmla="*/ 46 h 226"/>
              <a:gd name="T28" fmla="*/ 301 w 550"/>
              <a:gd name="T29" fmla="*/ 23 h 226"/>
              <a:gd name="T30" fmla="*/ 323 w 550"/>
              <a:gd name="T31" fmla="*/ 23 h 226"/>
              <a:gd name="T32" fmla="*/ 345 w 550"/>
              <a:gd name="T33" fmla="*/ 23 h 226"/>
              <a:gd name="T34" fmla="*/ 360 w 550"/>
              <a:gd name="T35" fmla="*/ 15 h 226"/>
              <a:gd name="T36" fmla="*/ 396 w 550"/>
              <a:gd name="T37" fmla="*/ 15 h 226"/>
              <a:gd name="T38" fmla="*/ 426 w 550"/>
              <a:gd name="T39" fmla="*/ 0 h 226"/>
              <a:gd name="T40" fmla="*/ 455 w 550"/>
              <a:gd name="T41" fmla="*/ 0 h 226"/>
              <a:gd name="T42" fmla="*/ 477 w 550"/>
              <a:gd name="T43" fmla="*/ 0 h 226"/>
              <a:gd name="T44" fmla="*/ 536 w 550"/>
              <a:gd name="T45" fmla="*/ 7 h 226"/>
              <a:gd name="T46" fmla="*/ 543 w 550"/>
              <a:gd name="T47" fmla="*/ 46 h 226"/>
              <a:gd name="T48" fmla="*/ 550 w 550"/>
              <a:gd name="T49" fmla="*/ 62 h 226"/>
              <a:gd name="T50" fmla="*/ 543 w 550"/>
              <a:gd name="T51" fmla="*/ 85 h 226"/>
              <a:gd name="T52" fmla="*/ 528 w 550"/>
              <a:gd name="T53" fmla="*/ 117 h 226"/>
              <a:gd name="T54" fmla="*/ 521 w 550"/>
              <a:gd name="T55" fmla="*/ 132 h 226"/>
              <a:gd name="T56" fmla="*/ 506 w 550"/>
              <a:gd name="T57" fmla="*/ 148 h 226"/>
              <a:gd name="T58" fmla="*/ 499 w 550"/>
              <a:gd name="T59" fmla="*/ 164 h 226"/>
              <a:gd name="T60" fmla="*/ 492 w 550"/>
              <a:gd name="T61" fmla="*/ 179 h 226"/>
              <a:gd name="T62" fmla="*/ 470 w 550"/>
              <a:gd name="T63" fmla="*/ 195 h 226"/>
              <a:gd name="T64" fmla="*/ 433 w 550"/>
              <a:gd name="T65" fmla="*/ 195 h 226"/>
              <a:gd name="T66" fmla="*/ 404 w 550"/>
              <a:gd name="T67" fmla="*/ 210 h 226"/>
              <a:gd name="T68" fmla="*/ 382 w 550"/>
              <a:gd name="T69" fmla="*/ 210 h 226"/>
              <a:gd name="T70" fmla="*/ 345 w 550"/>
              <a:gd name="T71" fmla="*/ 210 h 226"/>
              <a:gd name="T72" fmla="*/ 330 w 550"/>
              <a:gd name="T73" fmla="*/ 218 h 226"/>
              <a:gd name="T74" fmla="*/ 308 w 550"/>
              <a:gd name="T75" fmla="*/ 218 h 226"/>
              <a:gd name="T76" fmla="*/ 286 w 550"/>
              <a:gd name="T77" fmla="*/ 226 h 226"/>
              <a:gd name="T78" fmla="*/ 264 w 550"/>
              <a:gd name="T79" fmla="*/ 226 h 226"/>
              <a:gd name="T80" fmla="*/ 242 w 550"/>
              <a:gd name="T81" fmla="*/ 226 h 226"/>
              <a:gd name="T82" fmla="*/ 220 w 550"/>
              <a:gd name="T83" fmla="*/ 226 h 226"/>
              <a:gd name="T84" fmla="*/ 191 w 550"/>
              <a:gd name="T85" fmla="*/ 226 h 226"/>
              <a:gd name="T86" fmla="*/ 162 w 550"/>
              <a:gd name="T87" fmla="*/ 226 h 226"/>
              <a:gd name="T88" fmla="*/ 132 w 550"/>
              <a:gd name="T89" fmla="*/ 218 h 226"/>
              <a:gd name="T90" fmla="*/ 110 w 550"/>
              <a:gd name="T91" fmla="*/ 218 h 226"/>
              <a:gd name="T92" fmla="*/ 88 w 550"/>
              <a:gd name="T93" fmla="*/ 218 h 226"/>
              <a:gd name="T94" fmla="*/ 59 w 550"/>
              <a:gd name="T95" fmla="*/ 218 h 226"/>
              <a:gd name="T96" fmla="*/ 37 w 550"/>
              <a:gd name="T97" fmla="*/ 218 h 226"/>
              <a:gd name="T98" fmla="*/ 15 w 550"/>
              <a:gd name="T99" fmla="*/ 210 h 226"/>
              <a:gd name="T100" fmla="*/ 7 w 550"/>
              <a:gd name="T101" fmla="*/ 195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50" h="226">
                <a:moveTo>
                  <a:pt x="0" y="187"/>
                </a:moveTo>
                <a:lnTo>
                  <a:pt x="7" y="187"/>
                </a:lnTo>
                <a:lnTo>
                  <a:pt x="7" y="179"/>
                </a:lnTo>
                <a:lnTo>
                  <a:pt x="15" y="179"/>
                </a:lnTo>
                <a:lnTo>
                  <a:pt x="15" y="171"/>
                </a:lnTo>
                <a:lnTo>
                  <a:pt x="22" y="171"/>
                </a:lnTo>
                <a:lnTo>
                  <a:pt x="29" y="171"/>
                </a:lnTo>
                <a:lnTo>
                  <a:pt x="37" y="171"/>
                </a:lnTo>
                <a:lnTo>
                  <a:pt x="37" y="164"/>
                </a:lnTo>
                <a:lnTo>
                  <a:pt x="44" y="164"/>
                </a:lnTo>
                <a:lnTo>
                  <a:pt x="51" y="164"/>
                </a:lnTo>
                <a:lnTo>
                  <a:pt x="51" y="156"/>
                </a:lnTo>
                <a:lnTo>
                  <a:pt x="59" y="156"/>
                </a:lnTo>
                <a:lnTo>
                  <a:pt x="59" y="148"/>
                </a:lnTo>
                <a:lnTo>
                  <a:pt x="66" y="148"/>
                </a:lnTo>
                <a:lnTo>
                  <a:pt x="74" y="140"/>
                </a:lnTo>
                <a:lnTo>
                  <a:pt x="74" y="132"/>
                </a:lnTo>
                <a:lnTo>
                  <a:pt x="81" y="132"/>
                </a:lnTo>
                <a:lnTo>
                  <a:pt x="88" y="132"/>
                </a:lnTo>
                <a:lnTo>
                  <a:pt x="88" y="124"/>
                </a:lnTo>
                <a:lnTo>
                  <a:pt x="96" y="124"/>
                </a:lnTo>
                <a:lnTo>
                  <a:pt x="103" y="124"/>
                </a:lnTo>
                <a:lnTo>
                  <a:pt x="110" y="124"/>
                </a:lnTo>
                <a:lnTo>
                  <a:pt x="110" y="117"/>
                </a:lnTo>
                <a:lnTo>
                  <a:pt x="118" y="117"/>
                </a:lnTo>
                <a:lnTo>
                  <a:pt x="125" y="109"/>
                </a:lnTo>
                <a:lnTo>
                  <a:pt x="140" y="109"/>
                </a:lnTo>
                <a:lnTo>
                  <a:pt x="140" y="101"/>
                </a:lnTo>
                <a:lnTo>
                  <a:pt x="154" y="101"/>
                </a:lnTo>
                <a:lnTo>
                  <a:pt x="169" y="93"/>
                </a:lnTo>
                <a:lnTo>
                  <a:pt x="176" y="93"/>
                </a:lnTo>
                <a:lnTo>
                  <a:pt x="184" y="93"/>
                </a:lnTo>
                <a:lnTo>
                  <a:pt x="191" y="93"/>
                </a:lnTo>
                <a:lnTo>
                  <a:pt x="198" y="93"/>
                </a:lnTo>
                <a:lnTo>
                  <a:pt x="213" y="85"/>
                </a:lnTo>
                <a:lnTo>
                  <a:pt x="220" y="78"/>
                </a:lnTo>
                <a:lnTo>
                  <a:pt x="228" y="78"/>
                </a:lnTo>
                <a:lnTo>
                  <a:pt x="235" y="70"/>
                </a:lnTo>
                <a:lnTo>
                  <a:pt x="242" y="62"/>
                </a:lnTo>
                <a:lnTo>
                  <a:pt x="257" y="54"/>
                </a:lnTo>
                <a:lnTo>
                  <a:pt x="264" y="54"/>
                </a:lnTo>
                <a:lnTo>
                  <a:pt x="272" y="46"/>
                </a:lnTo>
                <a:lnTo>
                  <a:pt x="286" y="39"/>
                </a:lnTo>
                <a:lnTo>
                  <a:pt x="301" y="31"/>
                </a:lnTo>
                <a:lnTo>
                  <a:pt x="301" y="23"/>
                </a:lnTo>
                <a:lnTo>
                  <a:pt x="308" y="23"/>
                </a:lnTo>
                <a:lnTo>
                  <a:pt x="316" y="23"/>
                </a:lnTo>
                <a:lnTo>
                  <a:pt x="323" y="23"/>
                </a:lnTo>
                <a:lnTo>
                  <a:pt x="330" y="23"/>
                </a:lnTo>
                <a:lnTo>
                  <a:pt x="338" y="23"/>
                </a:lnTo>
                <a:lnTo>
                  <a:pt x="345" y="23"/>
                </a:lnTo>
                <a:lnTo>
                  <a:pt x="352" y="23"/>
                </a:lnTo>
                <a:lnTo>
                  <a:pt x="360" y="23"/>
                </a:lnTo>
                <a:lnTo>
                  <a:pt x="360" y="15"/>
                </a:lnTo>
                <a:lnTo>
                  <a:pt x="367" y="15"/>
                </a:lnTo>
                <a:lnTo>
                  <a:pt x="382" y="15"/>
                </a:lnTo>
                <a:lnTo>
                  <a:pt x="396" y="15"/>
                </a:lnTo>
                <a:lnTo>
                  <a:pt x="404" y="7"/>
                </a:lnTo>
                <a:lnTo>
                  <a:pt x="418" y="0"/>
                </a:lnTo>
                <a:lnTo>
                  <a:pt x="426" y="0"/>
                </a:lnTo>
                <a:lnTo>
                  <a:pt x="433" y="0"/>
                </a:lnTo>
                <a:lnTo>
                  <a:pt x="440" y="0"/>
                </a:lnTo>
                <a:lnTo>
                  <a:pt x="455" y="0"/>
                </a:lnTo>
                <a:lnTo>
                  <a:pt x="462" y="0"/>
                </a:lnTo>
                <a:lnTo>
                  <a:pt x="470" y="0"/>
                </a:lnTo>
                <a:lnTo>
                  <a:pt x="477" y="0"/>
                </a:lnTo>
                <a:lnTo>
                  <a:pt x="484" y="0"/>
                </a:lnTo>
                <a:lnTo>
                  <a:pt x="528" y="0"/>
                </a:lnTo>
                <a:lnTo>
                  <a:pt x="536" y="7"/>
                </a:lnTo>
                <a:lnTo>
                  <a:pt x="536" y="23"/>
                </a:lnTo>
                <a:lnTo>
                  <a:pt x="543" y="31"/>
                </a:lnTo>
                <a:lnTo>
                  <a:pt x="543" y="46"/>
                </a:lnTo>
                <a:lnTo>
                  <a:pt x="550" y="46"/>
                </a:lnTo>
                <a:lnTo>
                  <a:pt x="550" y="54"/>
                </a:lnTo>
                <a:lnTo>
                  <a:pt x="550" y="62"/>
                </a:lnTo>
                <a:lnTo>
                  <a:pt x="550" y="70"/>
                </a:lnTo>
                <a:lnTo>
                  <a:pt x="543" y="78"/>
                </a:lnTo>
                <a:lnTo>
                  <a:pt x="543" y="85"/>
                </a:lnTo>
                <a:lnTo>
                  <a:pt x="536" y="101"/>
                </a:lnTo>
                <a:lnTo>
                  <a:pt x="536" y="109"/>
                </a:lnTo>
                <a:lnTo>
                  <a:pt x="528" y="117"/>
                </a:lnTo>
                <a:lnTo>
                  <a:pt x="528" y="124"/>
                </a:lnTo>
                <a:lnTo>
                  <a:pt x="521" y="124"/>
                </a:lnTo>
                <a:lnTo>
                  <a:pt x="521" y="132"/>
                </a:lnTo>
                <a:lnTo>
                  <a:pt x="521" y="140"/>
                </a:lnTo>
                <a:lnTo>
                  <a:pt x="514" y="148"/>
                </a:lnTo>
                <a:lnTo>
                  <a:pt x="506" y="148"/>
                </a:lnTo>
                <a:lnTo>
                  <a:pt x="506" y="156"/>
                </a:lnTo>
                <a:lnTo>
                  <a:pt x="506" y="164"/>
                </a:lnTo>
                <a:lnTo>
                  <a:pt x="499" y="164"/>
                </a:lnTo>
                <a:lnTo>
                  <a:pt x="499" y="171"/>
                </a:lnTo>
                <a:lnTo>
                  <a:pt x="492" y="171"/>
                </a:lnTo>
                <a:lnTo>
                  <a:pt x="492" y="179"/>
                </a:lnTo>
                <a:lnTo>
                  <a:pt x="484" y="179"/>
                </a:lnTo>
                <a:lnTo>
                  <a:pt x="477" y="187"/>
                </a:lnTo>
                <a:lnTo>
                  <a:pt x="470" y="195"/>
                </a:lnTo>
                <a:lnTo>
                  <a:pt x="462" y="195"/>
                </a:lnTo>
                <a:lnTo>
                  <a:pt x="448" y="195"/>
                </a:lnTo>
                <a:lnTo>
                  <a:pt x="433" y="195"/>
                </a:lnTo>
                <a:lnTo>
                  <a:pt x="418" y="203"/>
                </a:lnTo>
                <a:lnTo>
                  <a:pt x="411" y="210"/>
                </a:lnTo>
                <a:lnTo>
                  <a:pt x="404" y="210"/>
                </a:lnTo>
                <a:lnTo>
                  <a:pt x="396" y="210"/>
                </a:lnTo>
                <a:lnTo>
                  <a:pt x="389" y="210"/>
                </a:lnTo>
                <a:lnTo>
                  <a:pt x="382" y="210"/>
                </a:lnTo>
                <a:lnTo>
                  <a:pt x="367" y="210"/>
                </a:lnTo>
                <a:lnTo>
                  <a:pt x="360" y="210"/>
                </a:lnTo>
                <a:lnTo>
                  <a:pt x="345" y="210"/>
                </a:lnTo>
                <a:lnTo>
                  <a:pt x="345" y="218"/>
                </a:lnTo>
                <a:lnTo>
                  <a:pt x="338" y="218"/>
                </a:lnTo>
                <a:lnTo>
                  <a:pt x="330" y="218"/>
                </a:lnTo>
                <a:lnTo>
                  <a:pt x="323" y="218"/>
                </a:lnTo>
                <a:lnTo>
                  <a:pt x="316" y="218"/>
                </a:lnTo>
                <a:lnTo>
                  <a:pt x="308" y="218"/>
                </a:lnTo>
                <a:lnTo>
                  <a:pt x="308" y="226"/>
                </a:lnTo>
                <a:lnTo>
                  <a:pt x="301" y="226"/>
                </a:lnTo>
                <a:lnTo>
                  <a:pt x="286" y="226"/>
                </a:lnTo>
                <a:lnTo>
                  <a:pt x="279" y="226"/>
                </a:lnTo>
                <a:lnTo>
                  <a:pt x="272" y="226"/>
                </a:lnTo>
                <a:lnTo>
                  <a:pt x="264" y="226"/>
                </a:lnTo>
                <a:lnTo>
                  <a:pt x="257" y="226"/>
                </a:lnTo>
                <a:lnTo>
                  <a:pt x="250" y="226"/>
                </a:lnTo>
                <a:lnTo>
                  <a:pt x="242" y="226"/>
                </a:lnTo>
                <a:lnTo>
                  <a:pt x="235" y="226"/>
                </a:lnTo>
                <a:lnTo>
                  <a:pt x="228" y="226"/>
                </a:lnTo>
                <a:lnTo>
                  <a:pt x="220" y="226"/>
                </a:lnTo>
                <a:lnTo>
                  <a:pt x="206" y="226"/>
                </a:lnTo>
                <a:lnTo>
                  <a:pt x="198" y="226"/>
                </a:lnTo>
                <a:lnTo>
                  <a:pt x="191" y="226"/>
                </a:lnTo>
                <a:lnTo>
                  <a:pt x="184" y="226"/>
                </a:lnTo>
                <a:lnTo>
                  <a:pt x="176" y="226"/>
                </a:lnTo>
                <a:lnTo>
                  <a:pt x="162" y="226"/>
                </a:lnTo>
                <a:lnTo>
                  <a:pt x="154" y="226"/>
                </a:lnTo>
                <a:lnTo>
                  <a:pt x="147" y="226"/>
                </a:lnTo>
                <a:lnTo>
                  <a:pt x="132" y="218"/>
                </a:lnTo>
                <a:lnTo>
                  <a:pt x="125" y="218"/>
                </a:lnTo>
                <a:lnTo>
                  <a:pt x="118" y="218"/>
                </a:lnTo>
                <a:lnTo>
                  <a:pt x="110" y="218"/>
                </a:lnTo>
                <a:lnTo>
                  <a:pt x="103" y="218"/>
                </a:lnTo>
                <a:lnTo>
                  <a:pt x="96" y="218"/>
                </a:lnTo>
                <a:lnTo>
                  <a:pt x="88" y="218"/>
                </a:lnTo>
                <a:lnTo>
                  <a:pt x="74" y="218"/>
                </a:lnTo>
                <a:lnTo>
                  <a:pt x="66" y="218"/>
                </a:lnTo>
                <a:lnTo>
                  <a:pt x="59" y="218"/>
                </a:lnTo>
                <a:lnTo>
                  <a:pt x="51" y="218"/>
                </a:lnTo>
                <a:lnTo>
                  <a:pt x="44" y="218"/>
                </a:lnTo>
                <a:lnTo>
                  <a:pt x="37" y="218"/>
                </a:lnTo>
                <a:lnTo>
                  <a:pt x="29" y="218"/>
                </a:lnTo>
                <a:lnTo>
                  <a:pt x="15" y="218"/>
                </a:lnTo>
                <a:lnTo>
                  <a:pt x="15" y="210"/>
                </a:lnTo>
                <a:lnTo>
                  <a:pt x="7" y="210"/>
                </a:lnTo>
                <a:lnTo>
                  <a:pt x="7" y="203"/>
                </a:lnTo>
                <a:lnTo>
                  <a:pt x="7" y="195"/>
                </a:lnTo>
                <a:lnTo>
                  <a:pt x="15" y="195"/>
                </a:lnTo>
              </a:path>
            </a:pathLst>
          </a:custGeom>
          <a:noFill/>
          <a:ln w="238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6667500" y="954088"/>
            <a:ext cx="14668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Standard DRZ typical  </a:t>
            </a: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6667500" y="1116013"/>
            <a:ext cx="111760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 PAC exposure</a:t>
            </a: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7696200" y="3048000"/>
            <a:ext cx="11636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Radioactive zone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from additional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class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compounds</a:t>
            </a: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6635" name="Group 11"/>
          <p:cNvGrpSpPr>
            <a:grpSpLocks/>
          </p:cNvGrpSpPr>
          <p:nvPr/>
        </p:nvGrpSpPr>
        <p:grpSpPr bwMode="auto">
          <a:xfrm>
            <a:off x="7772400" y="3810000"/>
            <a:ext cx="419100" cy="100013"/>
            <a:chOff x="4860" y="2412"/>
            <a:chExt cx="264" cy="63"/>
          </a:xfrm>
        </p:grpSpPr>
        <p:sp>
          <p:nvSpPr>
            <p:cNvPr id="26636" name="Freeform 12"/>
            <p:cNvSpPr>
              <a:spLocks/>
            </p:cNvSpPr>
            <p:nvPr/>
          </p:nvSpPr>
          <p:spPr bwMode="auto">
            <a:xfrm>
              <a:off x="4860" y="2412"/>
              <a:ext cx="125" cy="63"/>
            </a:xfrm>
            <a:custGeom>
              <a:avLst/>
              <a:gdLst>
                <a:gd name="T0" fmla="*/ 0 w 125"/>
                <a:gd name="T1" fmla="*/ 32 h 63"/>
                <a:gd name="T2" fmla="*/ 125 w 125"/>
                <a:gd name="T3" fmla="*/ 0 h 63"/>
                <a:gd name="T4" fmla="*/ 125 w 125"/>
                <a:gd name="T5" fmla="*/ 32 h 63"/>
                <a:gd name="T6" fmla="*/ 125 w 125"/>
                <a:gd name="T7" fmla="*/ 63 h 63"/>
                <a:gd name="T8" fmla="*/ 0 w 125"/>
                <a:gd name="T9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63">
                  <a:moveTo>
                    <a:pt x="0" y="32"/>
                  </a:moveTo>
                  <a:lnTo>
                    <a:pt x="125" y="0"/>
                  </a:lnTo>
                  <a:lnTo>
                    <a:pt x="125" y="32"/>
                  </a:lnTo>
                  <a:lnTo>
                    <a:pt x="125" y="63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6637" name="Line 13"/>
            <p:cNvSpPr>
              <a:spLocks noChangeShapeType="1"/>
            </p:cNvSpPr>
            <p:nvPr/>
          </p:nvSpPr>
          <p:spPr bwMode="auto">
            <a:xfrm flipH="1">
              <a:off x="4985" y="2444"/>
              <a:ext cx="139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638" name="Group 14"/>
          <p:cNvGrpSpPr>
            <a:grpSpLocks/>
          </p:cNvGrpSpPr>
          <p:nvPr/>
        </p:nvGrpSpPr>
        <p:grpSpPr bwMode="auto">
          <a:xfrm>
            <a:off x="6981825" y="1425575"/>
            <a:ext cx="209550" cy="223838"/>
            <a:chOff x="4398" y="898"/>
            <a:chExt cx="132" cy="141"/>
          </a:xfrm>
        </p:grpSpPr>
        <p:sp>
          <p:nvSpPr>
            <p:cNvPr id="26639" name="Freeform 15"/>
            <p:cNvSpPr>
              <a:spLocks/>
            </p:cNvSpPr>
            <p:nvPr/>
          </p:nvSpPr>
          <p:spPr bwMode="auto">
            <a:xfrm>
              <a:off x="4420" y="921"/>
              <a:ext cx="110" cy="118"/>
            </a:xfrm>
            <a:custGeom>
              <a:avLst/>
              <a:gdLst>
                <a:gd name="T0" fmla="*/ 110 w 110"/>
                <a:gd name="T1" fmla="*/ 118 h 118"/>
                <a:gd name="T2" fmla="*/ 0 w 110"/>
                <a:gd name="T3" fmla="*/ 47 h 118"/>
                <a:gd name="T4" fmla="*/ 22 w 110"/>
                <a:gd name="T5" fmla="*/ 24 h 118"/>
                <a:gd name="T6" fmla="*/ 44 w 110"/>
                <a:gd name="T7" fmla="*/ 0 h 118"/>
                <a:gd name="T8" fmla="*/ 110 w 110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18">
                  <a:moveTo>
                    <a:pt x="110" y="118"/>
                  </a:moveTo>
                  <a:lnTo>
                    <a:pt x="0" y="47"/>
                  </a:lnTo>
                  <a:lnTo>
                    <a:pt x="22" y="24"/>
                  </a:lnTo>
                  <a:lnTo>
                    <a:pt x="44" y="0"/>
                  </a:lnTo>
                  <a:lnTo>
                    <a:pt x="110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6640" name="Line 16"/>
            <p:cNvSpPr>
              <a:spLocks noChangeShapeType="1"/>
            </p:cNvSpPr>
            <p:nvPr/>
          </p:nvSpPr>
          <p:spPr bwMode="auto">
            <a:xfrm>
              <a:off x="4398" y="898"/>
              <a:ext cx="44" cy="47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609600" y="41910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Anacostia River</a:t>
            </a: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3505200" y="41910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Tuckahoe River</a:t>
            </a:r>
          </a:p>
        </p:txBody>
      </p:sp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381000" y="5105400"/>
            <a:ext cx="8458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hromatograms of DNA adducts in brown bullhead livers from Anacostia and Tuckahoe Rivers and schematic. (DRZ= diagonal radioactive zone, PAC= polycyclic aromatic compound).</a:t>
            </a:r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6781800" y="4156075"/>
            <a:ext cx="1816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Schematic </a:t>
            </a:r>
          </a:p>
        </p:txBody>
      </p:sp>
    </p:spTree>
    <p:extLst>
      <p:ext uri="{BB962C8B-B14F-4D97-AF65-F5344CB8AC3E}">
        <p14:creationId xmlns:p14="http://schemas.microsoft.com/office/powerpoint/2010/main" val="133652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333376" y="403225"/>
            <a:ext cx="92302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Polychlorinated biphenyls (PCBs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): Banned (1979)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but still in use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6" y="919617"/>
            <a:ext cx="3200576" cy="212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287" y="88295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57" y="3454400"/>
            <a:ext cx="3955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PCB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Transformer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contains concentrations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greater than 500 parts per million (ppm)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1014312"/>
            <a:ext cx="34552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PCB-Contaminated Transformers containing between 50 and 499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ppm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5222011"/>
            <a:ext cx="6719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Other sources: capacitors, light ballasts,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c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aulks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, floor coatings, pigments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05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mage of tumor promo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56" y="1828800"/>
            <a:ext cx="8347566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609600"/>
            <a:ext cx="893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PAHs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25670" y="1256044"/>
            <a:ext cx="1852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DNA adducts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3733799" y="840432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PCBs,</a:t>
            </a:r>
          </a:p>
          <a:p>
            <a:r>
              <a:rPr lang="en-US" dirty="0" smtClean="0"/>
              <a:t>DDT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6751" y="-59340"/>
            <a:ext cx="8172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LIVER CARCINOGENESIS IN FISH</a:t>
            </a:r>
            <a:endParaRPr lang="en-US" sz="3600" dirty="0"/>
          </a:p>
        </p:txBody>
      </p:sp>
      <p:cxnSp>
        <p:nvCxnSpPr>
          <p:cNvPr id="7" name="Straight Arrow Connector 6"/>
          <p:cNvCxnSpPr>
            <a:stCxn id="2" idx="2"/>
          </p:cNvCxnSpPr>
          <p:nvPr/>
        </p:nvCxnSpPr>
        <p:spPr>
          <a:xfrm>
            <a:off x="2351886" y="1071265"/>
            <a:ext cx="10314" cy="3003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74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96"/>
    </mc:Choice>
    <mc:Fallback xmlns="">
      <p:transition spd="slow" advTm="4419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1027331"/>
            <a:ext cx="7162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Spatial and temporal analysis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use the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25-year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database to identify reference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locations; test effects of age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length, sex, and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weight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examine links with exposure to PAHs,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polychlorinated biphenyls (PCBs), and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DDT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0" y="381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OBJECTIVES: 2014-16 Study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704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99"/>
    </mc:Choice>
    <mc:Fallback xmlns="">
      <p:transition spd="slow" advTm="4329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1027331"/>
            <a:ext cx="7162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~ 50 brown bullhead &gt; 250 mm per collection</a:t>
            </a:r>
          </a:p>
          <a:p>
            <a:pPr marL="228600" marR="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Lab necropsy, aging, pathology</a:t>
            </a:r>
          </a:p>
          <a:p>
            <a:pPr marL="228600" marR="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Logistic regression analysis</a:t>
            </a:r>
          </a:p>
          <a:p>
            <a:pPr marL="228600" marR="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Sediment chemistry: 2015: 5 samples per location and compare with 2000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data</a:t>
            </a:r>
          </a:p>
          <a:p>
            <a:pPr marL="228600" marR="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Interpret fish biomarker and tissue data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3810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Methods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282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73"/>
    </mc:Choice>
    <mc:Fallback xmlns="">
      <p:transition spd="slow" advTm="5667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fpinkney\Downloads\bullheadsincbay_journal_potomaconly (2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624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89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77"/>
    </mc:Choice>
    <mc:Fallback xmlns="">
      <p:transition spd="slow" advTm="3997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docs.google.com/a/fws.gov/viewer?attid=0.1&amp;pid=gmail&amp;thid=139d597a8a4922db&amp;url=https%3A%2F%2Fmail.google.com%2Fmail%2Fu%2F0%2F%3Fui%3D2%26ik%3D3178a11979%26view%3Datt%26th%3D139d597a8a4922db%26attid%3D0.1%26disp%3Dsafe%26zw&amp;docid=b377df2d0c8a7c9584a7826da50e7f10%7C12bcfb454428b6b2a837ccc40d32147c&amp;a=bi&amp;pagenumber=1&amp;w=1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AutoShape 4" descr="https://docs.google.com/a/fws.gov/viewer?attid=0.1&amp;pid=gmail&amp;thid=139d597a8a4922db&amp;url=https%3A%2F%2Fmail.google.com%2Fmail%2Fu%2F0%2F%3Fui%3D2%26ik%3D3178a11979%26view%3Datt%26th%3D139d597a8a4922db%26attid%3D0.1%26disp%3Dsafe%26zw&amp;docid=b377df2d0c8a7c9584a7826da50e7f10%7C12bcfb454428b6b2a837ccc40d32147c&amp;a=bi&amp;pagenumber=1&amp;w=13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C:\Users\fpinkney\Downloads\bullheadsincbay_journal_bayonly (3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8912225" cy="6545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952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3"/>
    </mc:Choice>
    <mc:Fallback xmlns="">
      <p:transition spd="slow" advTm="1609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fpinkney\Downloads\sediments_journal_anacostiaonly (2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229600" cy="5257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5800" y="56388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USFWS </a:t>
            </a:r>
            <a:r>
              <a:rPr lang="en-US" dirty="0"/>
              <a:t>sediment sampling locations at Bladensburg (ANABL; left) and near the CSX Bridge (ANAC; right).</a:t>
            </a:r>
          </a:p>
        </p:txBody>
      </p:sp>
    </p:spTree>
    <p:extLst>
      <p:ext uri="{BB962C8B-B14F-4D97-AF65-F5344CB8AC3E}">
        <p14:creationId xmlns:p14="http://schemas.microsoft.com/office/powerpoint/2010/main" val="11860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9"/>
    </mc:Choice>
    <mc:Fallback xmlns="">
      <p:transition spd="slow" advTm="426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fpinkney\Downloads\sediment_journal_dyke_piscataway (2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229600" cy="5334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57200" y="57912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Potomac </a:t>
            </a:r>
            <a:r>
              <a:rPr lang="en-US" dirty="0"/>
              <a:t>River showing the USFWS sediment sampling locations at Dyke Marsh (DYKE; left) and Piscataway Creek (PISC; right).</a:t>
            </a:r>
          </a:p>
        </p:txBody>
      </p:sp>
    </p:spTree>
    <p:extLst>
      <p:ext uri="{BB962C8B-B14F-4D97-AF65-F5344CB8AC3E}">
        <p14:creationId xmlns:p14="http://schemas.microsoft.com/office/powerpoint/2010/main" val="400258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95"/>
    </mc:Choice>
    <mc:Fallback xmlns="">
      <p:transition spd="slow" advTm="1319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DSC008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29" y="304801"/>
            <a:ext cx="3811985" cy="28589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4343400" y="1478657"/>
            <a:ext cx="50490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>
                <a:latin typeface="Arial" charset="0"/>
              </a:rPr>
              <a:t>John </a:t>
            </a:r>
            <a:r>
              <a:rPr lang="en-US" b="1" dirty="0" err="1">
                <a:latin typeface="Arial" charset="0"/>
              </a:rPr>
              <a:t>Harshbarger</a:t>
            </a:r>
            <a:r>
              <a:rPr lang="en-US" b="1" dirty="0" smtClean="0">
                <a:latin typeface="Arial" charset="0"/>
              </a:rPr>
              <a:t>,</a:t>
            </a:r>
          </a:p>
          <a:p>
            <a:r>
              <a:rPr lang="en-US" dirty="0" smtClean="0">
                <a:latin typeface="Arial" charset="0"/>
              </a:rPr>
              <a:t>George </a:t>
            </a:r>
            <a:r>
              <a:rPr lang="en-US" dirty="0">
                <a:latin typeface="Arial" charset="0"/>
              </a:rPr>
              <a:t>Washington </a:t>
            </a:r>
            <a:r>
              <a:rPr lang="en-US" dirty="0" smtClean="0">
                <a:latin typeface="Arial" charset="0"/>
              </a:rPr>
              <a:t>University</a:t>
            </a:r>
          </a:p>
          <a:p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Medical Center</a:t>
            </a:r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4343400" y="3442536"/>
            <a:ext cx="44589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latin typeface="Arial" charset="0"/>
              </a:rPr>
              <a:t>Mike </a:t>
            </a:r>
            <a:r>
              <a:rPr lang="en-US" b="1" dirty="0" err="1">
                <a:latin typeface="Arial" charset="0"/>
              </a:rPr>
              <a:t>Rutter</a:t>
            </a:r>
            <a:r>
              <a:rPr lang="en-US" b="1" dirty="0">
                <a:latin typeface="Arial" charset="0"/>
              </a:rPr>
              <a:t>, </a:t>
            </a:r>
            <a:r>
              <a:rPr lang="en-US" dirty="0">
                <a:latin typeface="Arial" charset="0"/>
              </a:rPr>
              <a:t>Penn State - Erie</a:t>
            </a:r>
          </a:p>
        </p:txBody>
      </p:sp>
      <p:pic>
        <p:nvPicPr>
          <p:cNvPr id="96263" name="Picture 7" descr="navier_stokes_equ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060" y="4022232"/>
            <a:ext cx="2723732" cy="186939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006992"/>
            <a:ext cx="1663145" cy="21616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82653" y="1121208"/>
            <a:ext cx="47672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/>
          </a:p>
          <a:p>
            <a:r>
              <a:rPr lang="en-US" sz="2000" b="1" dirty="0"/>
              <a:t> 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algn="ctr"/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27" y="3625039"/>
            <a:ext cx="1787073" cy="26682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535465" y="3808395"/>
            <a:ext cx="12538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Peter </a:t>
            </a:r>
          </a:p>
          <a:p>
            <a:r>
              <a:rPr lang="en-US" b="1" dirty="0" err="1" smtClean="0"/>
              <a:t>Sakaris</a:t>
            </a:r>
            <a:r>
              <a:rPr lang="en-US" b="1" dirty="0" smtClean="0"/>
              <a:t>,</a:t>
            </a:r>
          </a:p>
          <a:p>
            <a:r>
              <a:rPr lang="en-US" dirty="0" smtClean="0"/>
              <a:t>Georgia</a:t>
            </a:r>
          </a:p>
          <a:p>
            <a:r>
              <a:rPr lang="en-US" dirty="0" err="1" smtClean="0"/>
              <a:t>Gwinett</a:t>
            </a:r>
            <a:endParaRPr lang="en-US" dirty="0" smtClean="0"/>
          </a:p>
          <a:p>
            <a:r>
              <a:rPr lang="en-US" dirty="0" smtClean="0"/>
              <a:t>College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14533" y="531168"/>
            <a:ext cx="28296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COAUTHORS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448" y="6391993"/>
            <a:ext cx="881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FUNDING: DC DEPT ENERGY &amp;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52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83"/>
    </mc:Choice>
    <mc:Fallback xmlns="">
      <p:transition spd="slow" advTm="1678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910441161"/>
              </p:ext>
            </p:extLst>
          </p:nvPr>
        </p:nvGraphicFramePr>
        <p:xfrm>
          <a:off x="0" y="457200"/>
          <a:ext cx="899160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19200" y="-4465"/>
            <a:ext cx="6586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LIVER TUMOR PROBABILITIES: FEMALES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76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38"/>
    </mc:Choice>
    <mc:Fallback xmlns="">
      <p:transition spd="slow" advTm="68038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000533768"/>
              </p:ext>
            </p:extLst>
          </p:nvPr>
        </p:nvGraphicFramePr>
        <p:xfrm>
          <a:off x="838200" y="152400"/>
          <a:ext cx="78486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777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98"/>
    </mc:Choice>
    <mc:Fallback xmlns="">
      <p:transition spd="slow" advTm="3169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919652168"/>
              </p:ext>
            </p:extLst>
          </p:nvPr>
        </p:nvGraphicFramePr>
        <p:xfrm>
          <a:off x="76200" y="533400"/>
          <a:ext cx="8763000" cy="624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19200" y="109835"/>
            <a:ext cx="6363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SKIN TUMOR PROBABILITIES: FEMALES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831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26"/>
    </mc:Choice>
    <mc:Fallback xmlns="">
      <p:transition spd="slow" advTm="3242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215874003"/>
              </p:ext>
            </p:extLst>
          </p:nvPr>
        </p:nvGraphicFramePr>
        <p:xfrm>
          <a:off x="609600" y="381000"/>
          <a:ext cx="75438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2859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49"/>
    </mc:Choice>
    <mc:Fallback xmlns="">
      <p:transition spd="slow" advTm="16149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691995"/>
              </p:ext>
            </p:extLst>
          </p:nvPr>
        </p:nvGraphicFramePr>
        <p:xfrm>
          <a:off x="152401" y="1447800"/>
          <a:ext cx="8610599" cy="49431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8876">
                  <a:extLst>
                    <a:ext uri="{9D8B030D-6E8A-4147-A177-3AD203B41FA5}">
                      <a16:colId xmlns:a16="http://schemas.microsoft.com/office/drawing/2014/main" val="2014734053"/>
                    </a:ext>
                  </a:extLst>
                </a:gridCol>
                <a:gridCol w="1174396">
                  <a:extLst>
                    <a:ext uri="{9D8B030D-6E8A-4147-A177-3AD203B41FA5}">
                      <a16:colId xmlns:a16="http://schemas.microsoft.com/office/drawing/2014/main" val="3179080234"/>
                    </a:ext>
                  </a:extLst>
                </a:gridCol>
                <a:gridCol w="1172424">
                  <a:extLst>
                    <a:ext uri="{9D8B030D-6E8A-4147-A177-3AD203B41FA5}">
                      <a16:colId xmlns:a16="http://schemas.microsoft.com/office/drawing/2014/main" val="1407618247"/>
                    </a:ext>
                  </a:extLst>
                </a:gridCol>
                <a:gridCol w="1068800">
                  <a:extLst>
                    <a:ext uri="{9D8B030D-6E8A-4147-A177-3AD203B41FA5}">
                      <a16:colId xmlns:a16="http://schemas.microsoft.com/office/drawing/2014/main" val="253780889"/>
                    </a:ext>
                  </a:extLst>
                </a:gridCol>
                <a:gridCol w="1174396">
                  <a:extLst>
                    <a:ext uri="{9D8B030D-6E8A-4147-A177-3AD203B41FA5}">
                      <a16:colId xmlns:a16="http://schemas.microsoft.com/office/drawing/2014/main" val="667820775"/>
                    </a:ext>
                  </a:extLst>
                </a:gridCol>
                <a:gridCol w="1172424">
                  <a:extLst>
                    <a:ext uri="{9D8B030D-6E8A-4147-A177-3AD203B41FA5}">
                      <a16:colId xmlns:a16="http://schemas.microsoft.com/office/drawing/2014/main" val="3793810830"/>
                    </a:ext>
                  </a:extLst>
                </a:gridCol>
                <a:gridCol w="1559283">
                  <a:extLst>
                    <a:ext uri="{9D8B030D-6E8A-4147-A177-3AD203B41FA5}">
                      <a16:colId xmlns:a16="http://schemas.microsoft.com/office/drawing/2014/main" val="522802523"/>
                    </a:ext>
                  </a:extLst>
                </a:gridCol>
              </a:tblGrid>
              <a:tr h="2689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ANABL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ANAC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668718"/>
                  </a:ext>
                </a:extLst>
              </a:tr>
              <a:tr h="7978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ANS (</a:t>
                      </a:r>
                      <a:r>
                        <a:rPr lang="en-US" sz="1800" dirty="0" smtClean="0">
                          <a:effectLst/>
                        </a:rPr>
                        <a:t>n=4)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USFWS (n=4)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Statistics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ANS (</a:t>
                      </a:r>
                      <a:r>
                        <a:rPr lang="en-US" sz="1800" dirty="0" smtClean="0">
                          <a:effectLst/>
                        </a:rPr>
                        <a:t>n=19)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USFWS (n=5)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Statistics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2108082"/>
                  </a:ext>
                </a:extLst>
              </a:tr>
              <a:tr h="2689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Date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9/20/2000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9/8/2015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9/20/2000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9/8/2015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4025211"/>
                  </a:ext>
                </a:extLst>
              </a:tr>
              <a:tr h="537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 PCBs (ppb)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99.3±19.0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20.7±7.8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t-test,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p&lt;0.001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175±79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177±47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t-test, p=0.96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0071370"/>
                  </a:ext>
                </a:extLst>
              </a:tr>
              <a:tr h="8068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 chlordane (ppb)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45.5±9.9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55.5±16.1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t-test, p=0.33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54.6 (16.5, 147)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57.5 (46.4, 60.5)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Mann-Whitney, p=0.91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1154996"/>
                  </a:ext>
                </a:extLst>
              </a:tr>
              <a:tr h="537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 DDT (ppb)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32.1±11.8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17.0±3.8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t-test,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p=0.051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59.7±29.5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30.7±5.2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t-test, p=0.02</a:t>
                      </a:r>
                      <a:r>
                        <a:rPr lang="en-US" sz="1800" b="1" baseline="30000" dirty="0">
                          <a:solidFill>
                            <a:srgbClr val="FF0000"/>
                          </a:solidFill>
                          <a:effectLst/>
                        </a:rPr>
                        <a:t>c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1933503"/>
                  </a:ext>
                </a:extLst>
              </a:tr>
              <a:tr h="8068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 PAHs (ppm)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32.2±11.3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25.8±10.0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t-test, p=0.42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32.0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(18.3, 108)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30.5 (27.3, 31.7)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Mann-Whitney, p=0.57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4174364"/>
                  </a:ext>
                </a:extLst>
              </a:tr>
              <a:tr h="8068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</a:rPr>
                        <a:t>Carc</a:t>
                      </a:r>
                      <a:r>
                        <a:rPr lang="en-US" sz="1600" baseline="3000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PAH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(ppm)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13.9±4.4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7.94±3.12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t-test, p=0.07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12.3 (6.0, 33.8)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8.85 (8.37, 9.71)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Mann Whitney, p=0.09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546124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3958" y="533400"/>
            <a:ext cx="7667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Anacostia Sediments: 2000 vs. 2015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8341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29"/>
    </mc:Choice>
    <mc:Fallback xmlns="">
      <p:transition spd="slow" advTm="65229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019589656"/>
              </p:ext>
            </p:extLst>
          </p:nvPr>
        </p:nvGraphicFramePr>
        <p:xfrm>
          <a:off x="685800" y="228600"/>
          <a:ext cx="74676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88709" y="6248400"/>
            <a:ext cx="3461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Sediment total PAH (ppm)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10"/>
    </mc:Choice>
    <mc:Fallback xmlns="">
      <p:transition spd="slow" advTm="5361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Why are liver tumors decreasing in the Anacostia bullheads?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8442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PAH exposure</a:t>
            </a:r>
          </a:p>
          <a:p>
            <a:r>
              <a:rPr lang="en-US" dirty="0" smtClean="0"/>
              <a:t>Sediment PAHs from collection areas: 2000 vs. 2015, maybe decreasing, few samples</a:t>
            </a:r>
          </a:p>
          <a:p>
            <a:r>
              <a:rPr lang="en-US" dirty="0" smtClean="0"/>
              <a:t>Fish data: 2-4 fold decrease in PAC-DNA adducts 2000 vs. 2009—small sample size</a:t>
            </a:r>
          </a:p>
          <a:p>
            <a:pPr marL="0" indent="0">
              <a:buNone/>
            </a:pPr>
            <a:r>
              <a:rPr lang="en-US" dirty="0" smtClean="0"/>
              <a:t>PCB, DDT exposure</a:t>
            </a:r>
          </a:p>
          <a:p>
            <a:r>
              <a:rPr lang="en-US" dirty="0" smtClean="0"/>
              <a:t>Sediment not consistent decrease: 2000 vs. 2015 </a:t>
            </a:r>
          </a:p>
          <a:p>
            <a:r>
              <a:rPr lang="en-US" dirty="0" smtClean="0"/>
              <a:t>Fish tissue data: strong decreases-~6-8 fold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4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91"/>
    </mc:Choice>
    <mc:Fallback xmlns="">
      <p:transition spd="slow" advTm="3029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088122"/>
              </p:ext>
            </p:extLst>
          </p:nvPr>
        </p:nvGraphicFramePr>
        <p:xfrm>
          <a:off x="246256" y="292719"/>
          <a:ext cx="8651488" cy="6272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1083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034943"/>
              </p:ext>
            </p:extLst>
          </p:nvPr>
        </p:nvGraphicFramePr>
        <p:xfrm>
          <a:off x="609600" y="533400"/>
          <a:ext cx="7924800" cy="5943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679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1"/>
    </mc:Choice>
    <mc:Fallback xmlns="">
      <p:transition spd="slow" advTm="1470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Conclusions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Liver tumors down 4 to 8 fold sinc</a:t>
            </a:r>
            <a:r>
              <a:rPr lang="en-US" dirty="0" smtClean="0"/>
              <a:t>e 2001</a:t>
            </a:r>
            <a:r>
              <a:rPr lang="en-US" dirty="0" smtClean="0"/>
              <a:t>in Anacostia bullheads from CSX Bridge area</a:t>
            </a:r>
          </a:p>
          <a:p>
            <a:r>
              <a:rPr lang="en-US" dirty="0"/>
              <a:t>S</a:t>
            </a:r>
            <a:r>
              <a:rPr lang="en-US" dirty="0" smtClean="0"/>
              <a:t>kin tumors down 6 to 7 fold in Anacostia bullheads </a:t>
            </a:r>
            <a:endParaRPr lang="en-US" dirty="0" smtClean="0"/>
          </a:p>
          <a:p>
            <a:r>
              <a:rPr lang="en-US" dirty="0" smtClean="0"/>
              <a:t>Anacostia CSX: still 2X background for liver; skin now similar to background</a:t>
            </a:r>
          </a:p>
          <a:p>
            <a:r>
              <a:rPr lang="en-US" dirty="0" smtClean="0"/>
              <a:t>2014-16: Piscataway Creek=Anacostia but Dyke Marsh = </a:t>
            </a:r>
            <a:r>
              <a:rPr lang="en-US" dirty="0" smtClean="0"/>
              <a:t>background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88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42" y="418171"/>
            <a:ext cx="3556000" cy="2667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" y="3657600"/>
            <a:ext cx="3656525" cy="2743138"/>
          </a:xfrm>
          <a:prstGeom prst="rect">
            <a:avLst/>
          </a:prstGeom>
          <a:ln w="28575">
            <a:solidFill>
              <a:srgbClr val="660033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352800"/>
            <a:ext cx="2457450" cy="3276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24877"/>
            <a:ext cx="3456764" cy="26602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143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Recommendations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Monitor tumors on a 5-year cycle to track trends in DC and </a:t>
            </a:r>
            <a:r>
              <a:rPr lang="en-US" smtClean="0"/>
              <a:t>nearby locations</a:t>
            </a:r>
            <a:endParaRPr lang="en-US" dirty="0" smtClean="0"/>
          </a:p>
          <a:p>
            <a:r>
              <a:rPr lang="en-US" dirty="0" smtClean="0"/>
              <a:t>Use fish tissue and biomarkers to evaluate changes in exposure to liver carcinogens</a:t>
            </a:r>
            <a:endParaRPr lang="en-US" dirty="0"/>
          </a:p>
          <a:p>
            <a:r>
              <a:rPr lang="en-US" dirty="0" smtClean="0"/>
              <a:t>Why is the skin tumor prevalence dramatically decreasing in Anacostia bullheads?</a:t>
            </a:r>
          </a:p>
          <a:p>
            <a:pPr lvl="1"/>
            <a:r>
              <a:rPr lang="en-US" dirty="0" smtClean="0"/>
              <a:t>Research to see if viruses may play a role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1"/>
    </mc:Choice>
    <mc:Fallback xmlns="">
      <p:transition spd="slow" advTm="779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YEAR OF THE ANACOSTIA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Tumors in fish: way down</a:t>
            </a:r>
          </a:p>
          <a:p>
            <a:r>
              <a:rPr lang="en-US" dirty="0" smtClean="0"/>
              <a:t>Fish tissue contaminants: down</a:t>
            </a:r>
          </a:p>
          <a:p>
            <a:r>
              <a:rPr lang="en-US" dirty="0" smtClean="0"/>
              <a:t>People enjoying the river: way 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267200"/>
            <a:ext cx="3438442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2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666922" cy="5922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5922519"/>
            <a:ext cx="4062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fred_pinkney@fws.gov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4397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Acknowledgments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Department of Energy &amp; Environment: Dev </a:t>
            </a:r>
            <a:r>
              <a:rPr lang="en-US" dirty="0" err="1" smtClean="0"/>
              <a:t>Murali</a:t>
            </a:r>
            <a:r>
              <a:rPr lang="en-US" dirty="0" smtClean="0"/>
              <a:t>, Bryan King, Danny Ryan, Eric </a:t>
            </a:r>
            <a:r>
              <a:rPr lang="en-US" dirty="0" err="1" smtClean="0"/>
              <a:t>Thadey</a:t>
            </a:r>
            <a:r>
              <a:rPr lang="en-US" dirty="0" smtClean="0"/>
              <a:t>, Luke Lyon, and Joe Swann.</a:t>
            </a:r>
          </a:p>
          <a:p>
            <a:r>
              <a:rPr lang="en-US" dirty="0" smtClean="0"/>
              <a:t>USFWS: Steve </a:t>
            </a:r>
            <a:r>
              <a:rPr lang="en-US" dirty="0" err="1" smtClean="0"/>
              <a:t>Minkinnen</a:t>
            </a:r>
            <a:r>
              <a:rPr lang="en-US" dirty="0" smtClean="0"/>
              <a:t>, Josh </a:t>
            </a:r>
            <a:r>
              <a:rPr lang="en-US" dirty="0" err="1" smtClean="0"/>
              <a:t>Newhard</a:t>
            </a:r>
            <a:r>
              <a:rPr lang="en-US" dirty="0" smtClean="0"/>
              <a:t>, Mike Mangold, John Gill, Ian Park, and Rachel Harrison.</a:t>
            </a:r>
          </a:p>
          <a:p>
            <a:r>
              <a:rPr lang="en-US" dirty="0" smtClean="0"/>
              <a:t>Funding: DOEE</a:t>
            </a:r>
          </a:p>
        </p:txBody>
      </p:sp>
    </p:spTree>
    <p:extLst>
      <p:ext uri="{BB962C8B-B14F-4D97-AF65-F5344CB8AC3E}">
        <p14:creationId xmlns:p14="http://schemas.microsoft.com/office/powerpoint/2010/main" val="349979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1"/>
    </mc:Choice>
    <mc:Fallback xmlns="">
      <p:transition spd="slow" advTm="779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Background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30477"/>
            <a:ext cx="7772400" cy="4114800"/>
          </a:xfrm>
        </p:spPr>
        <p:txBody>
          <a:bodyPr/>
          <a:lstStyle/>
          <a:p>
            <a:r>
              <a:rPr lang="en-US" dirty="0" smtClean="0"/>
              <a:t>Cancer-causing chemicals enter rivers, estuaries, and coastal waters and build up in sediments</a:t>
            </a:r>
          </a:p>
          <a:p>
            <a:r>
              <a:rPr lang="en-US" dirty="0" smtClean="0"/>
              <a:t>Some bottom-dwelling fish species develop tumors</a:t>
            </a:r>
          </a:p>
          <a:p>
            <a:r>
              <a:rPr lang="en-US" dirty="0"/>
              <a:t>T</a:t>
            </a:r>
            <a:r>
              <a:rPr lang="en-US" dirty="0" smtClean="0"/>
              <a:t>umor surveys have been used as an indicator of habitat quality and track cleanups: Puget Sound, Great Lakes, Chesapeake Bay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60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71692"/>
            <a:ext cx="4289724" cy="38717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04800"/>
            <a:ext cx="3733800" cy="28003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581400"/>
            <a:ext cx="3657600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0333" y="3142588"/>
            <a:ext cx="2122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Cholangiocarcinoma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70841" y="5955268"/>
            <a:ext cx="2621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Hepatocellular carcinoma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5801" y="4953001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Liver tumors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038601" y="1143000"/>
            <a:ext cx="304799" cy="76200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86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38"/>
    </mc:Choice>
    <mc:Fallback xmlns="">
      <p:transition spd="slow" advTm="2393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 descr="05sth13#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1"/>
            <a:ext cx="3962052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0" y="5791200"/>
            <a:ext cx="8610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dirty="0" smtClean="0">
                <a:latin typeface="Arial" charset="0"/>
              </a:rPr>
              <a:t>Skin lesions </a:t>
            </a:r>
            <a:r>
              <a:rPr lang="en-US" b="1" dirty="0">
                <a:latin typeface="Arial" charset="0"/>
              </a:rPr>
              <a:t>diagnosed as </a:t>
            </a:r>
            <a:r>
              <a:rPr lang="en-US" b="1" dirty="0" smtClean="0">
                <a:latin typeface="Arial" charset="0"/>
              </a:rPr>
              <a:t>squamous cell </a:t>
            </a:r>
          </a:p>
          <a:p>
            <a:r>
              <a:rPr lang="en-US" b="1" dirty="0" smtClean="0">
                <a:latin typeface="Arial" charset="0"/>
              </a:rPr>
              <a:t>carcinomas, </a:t>
            </a:r>
            <a:endParaRPr lang="en-US" b="1" dirty="0">
              <a:latin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87820"/>
            <a:ext cx="3352324" cy="251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73" y="3241364"/>
            <a:ext cx="3235557" cy="21688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4" descr="05 SthRiv SC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1121"/>
            <a:ext cx="4084706" cy="267207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30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1"/>
    </mc:Choice>
    <mc:Fallback xmlns="">
      <p:transition spd="slow" advTm="1359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dnr.state.md.us/fisheries/art2006/0614album/061406bullheadrec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533400"/>
            <a:ext cx="3802380" cy="4572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35782" y="1143000"/>
            <a:ext cx="4503418" cy="3921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kern="0" dirty="0">
                <a:solidFill>
                  <a:srgbClr val="000000"/>
                </a:solidFill>
                <a:latin typeface="Times New Roman"/>
              </a:rPr>
              <a:t>Brown bullhead: ideal </a:t>
            </a:r>
            <a:r>
              <a:rPr lang="en-US" sz="3200" kern="0" dirty="0" smtClean="0">
                <a:solidFill>
                  <a:srgbClr val="000000"/>
                </a:solidFill>
                <a:latin typeface="Times New Roman"/>
              </a:rPr>
              <a:t>species 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800" kern="0" dirty="0" smtClean="0">
                <a:solidFill>
                  <a:srgbClr val="000000"/>
                </a:solidFill>
                <a:latin typeface="Times New Roman"/>
              </a:rPr>
              <a:t>Bottom 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</a:rPr>
              <a:t>feeder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kern="0" dirty="0" smtClean="0">
                <a:solidFill>
                  <a:srgbClr val="000000"/>
                </a:solidFill>
                <a:latin typeface="Times New Roman"/>
              </a:rPr>
              <a:t>Small 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</a:rPr>
              <a:t>home 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</a:rPr>
              <a:t>range (2 km in Anacostia)</a:t>
            </a:r>
            <a:endParaRPr lang="en-US" sz="2800" kern="0" dirty="0">
              <a:solidFill>
                <a:srgbClr val="000000"/>
              </a:solidFill>
              <a:latin typeface="Times New Roman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kern="0" dirty="0" smtClean="0">
                <a:solidFill>
                  <a:srgbClr val="000000"/>
                </a:solidFill>
                <a:latin typeface="Times New Roman"/>
              </a:rPr>
              <a:t>Great 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</a:rPr>
              <a:t>Lakes and Chesapeake 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</a:rPr>
              <a:t>Bay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</a:rPr>
              <a:t>tribs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</a:rPr>
              <a:t> up to 8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</a:rPr>
              <a:t>ppt</a:t>
            </a:r>
            <a:endParaRPr lang="en-US" sz="2800" kern="0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27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43"/>
    </mc:Choice>
    <mc:Fallback xmlns="">
      <p:transition spd="slow" advTm="4024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3431"/>
            <a:ext cx="7772400" cy="1143000"/>
          </a:xfrm>
        </p:spPr>
        <p:txBody>
          <a:bodyPr/>
          <a:lstStyle/>
          <a:p>
            <a:r>
              <a:rPr lang="en-US" sz="4000" b="1" dirty="0" err="1" smtClean="0"/>
              <a:t>Polynuclear</a:t>
            </a:r>
            <a:r>
              <a:rPr lang="en-US" sz="4000" b="1" dirty="0" smtClean="0"/>
              <a:t> Aromatic </a:t>
            </a:r>
            <a:r>
              <a:rPr lang="en-US" sz="4000" b="1" dirty="0"/>
              <a:t>H</a:t>
            </a:r>
            <a:r>
              <a:rPr lang="en-US" sz="4000" b="1" dirty="0" smtClean="0"/>
              <a:t>ydrocarbons (PAHs)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ver 100 chemicals </a:t>
            </a:r>
          </a:p>
          <a:p>
            <a:r>
              <a:rPr lang="en-US" dirty="0" smtClean="0"/>
              <a:t>Found in fossil fuels-coal, gas, oil—tar, asphalt, pitch; runoff from roads, car exhaust, leaking oil</a:t>
            </a:r>
          </a:p>
          <a:p>
            <a:r>
              <a:rPr lang="en-US" dirty="0"/>
              <a:t>A</a:t>
            </a:r>
            <a:r>
              <a:rPr lang="en-US" dirty="0" smtClean="0"/>
              <a:t>ccumulate in sediments</a:t>
            </a:r>
          </a:p>
          <a:p>
            <a:r>
              <a:rPr lang="en-US" dirty="0" smtClean="0"/>
              <a:t>Some compounds cause cancer in humans, rats, mice, fish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2097210" cy="12223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61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5531</TotalTime>
  <Words>923</Words>
  <Application>Microsoft Office PowerPoint</Application>
  <PresentationFormat>On-screen Show (4:3)</PresentationFormat>
  <Paragraphs>261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Symbol</vt:lpstr>
      <vt:lpstr>Times New Roman</vt:lpstr>
      <vt:lpstr>Default Design</vt:lpstr>
      <vt:lpstr>Office Theme</vt:lpstr>
      <vt:lpstr>4_Default Design</vt:lpstr>
      <vt:lpstr>5_Default Design</vt:lpstr>
      <vt:lpstr>1_Default Design</vt:lpstr>
      <vt:lpstr>    Tumor Prevalence in Brown Bullhead in the Anacostia River and Tidal Potomac Watershed: 1992-2016   </vt:lpstr>
      <vt:lpstr>PowerPoint Presentation</vt:lpstr>
      <vt:lpstr>PowerPoint Presentation</vt:lpstr>
      <vt:lpstr>Acknowledgments</vt:lpstr>
      <vt:lpstr>Background</vt:lpstr>
      <vt:lpstr>PowerPoint Presentation</vt:lpstr>
      <vt:lpstr>PowerPoint Presentation</vt:lpstr>
      <vt:lpstr>PowerPoint Presentation</vt:lpstr>
      <vt:lpstr>Polynuclear Aromatic Hydrocarbons (PAHs)</vt:lpstr>
      <vt:lpstr>Relationship of biomarkers of PAH exposure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are liver tumors decreasing in the Anacostia bullheads?</vt:lpstr>
      <vt:lpstr>PowerPoint Presentation</vt:lpstr>
      <vt:lpstr>PowerPoint Presentation</vt:lpstr>
      <vt:lpstr>Conclusions</vt:lpstr>
      <vt:lpstr>Recommendations</vt:lpstr>
      <vt:lpstr>YEAR OF THE ANACOSTIA</vt:lpstr>
      <vt:lpstr>PowerPoint Presentation</vt:lpstr>
    </vt:vector>
  </TitlesOfParts>
  <Company>fws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Tumor Prevalence and Biomarkers of Exposure and Response in Brown Bullheads</dc:title>
  <dc:creator>fws</dc:creator>
  <cp:lastModifiedBy>Pinkney, Fred</cp:lastModifiedBy>
  <cp:revision>329</cp:revision>
  <cp:lastPrinted>2013-09-26T20:14:56Z</cp:lastPrinted>
  <dcterms:created xsi:type="dcterms:W3CDTF">2003-01-13T18:30:26Z</dcterms:created>
  <dcterms:modified xsi:type="dcterms:W3CDTF">2018-06-01T16:41:27Z</dcterms:modified>
</cp:coreProperties>
</file>